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7" r:id="rId2"/>
    <p:sldId id="340" r:id="rId3"/>
    <p:sldId id="365" r:id="rId4"/>
    <p:sldId id="345" r:id="rId5"/>
    <p:sldId id="366" r:id="rId6"/>
    <p:sldId id="367" r:id="rId7"/>
    <p:sldId id="368" r:id="rId8"/>
    <p:sldId id="369" r:id="rId9"/>
    <p:sldId id="370" r:id="rId10"/>
    <p:sldId id="356" r:id="rId11"/>
    <p:sldId id="371" r:id="rId12"/>
    <p:sldId id="358" r:id="rId13"/>
    <p:sldId id="357" r:id="rId1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F70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97" autoAdjust="0"/>
    <p:restoredTop sz="97849" autoAdjust="0"/>
  </p:normalViewPr>
  <p:slideViewPr>
    <p:cSldViewPr>
      <p:cViewPr varScale="1">
        <p:scale>
          <a:sx n="82" d="100"/>
          <a:sy n="82" d="100"/>
        </p:scale>
        <p:origin x="677" y="4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pt-BR"/>
              <a:t>Planejamento de Aulas e Avaliações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3F7774-D503-42AB-9BCF-2574E42C2452}" type="datetimeFigureOut">
              <a:rPr lang="pt-BR" smtClean="0"/>
              <a:pPr/>
              <a:t>19/08/2023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pt-BR"/>
              <a:t>Rev.07setebro2015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A1BAB1-80D0-4C73-9225-888B9BA85FA1}" type="slidenum">
              <a:rPr lang="pt-BR" smtClean="0"/>
              <a:pPr/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pt-BR"/>
              <a:t>Planejamento de Aulas e Avaliações</a:t>
            </a:r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2BEF0A-EB95-4F97-A28A-E4D6B08E3C01}" type="datetimeFigureOut">
              <a:rPr lang="pt-BR" smtClean="0"/>
              <a:pPr/>
              <a:t>19/08/2023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pt-BR"/>
              <a:t>Rev.07setebro2015</a:t>
            </a:r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4EA8D3-7808-4ABA-9A33-4ADEB5AA08BB}" type="slidenum">
              <a:rPr lang="pt-BR" smtClean="0"/>
              <a:pPr/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13941770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EA8D3-7808-4ABA-9A33-4ADEB5AA08BB}" type="slidenum">
              <a:rPr lang="pt-BR" smtClean="0"/>
              <a:pPr/>
              <a:t>1</a:t>
            </a:fld>
            <a:endParaRPr lang="pt-BR" dirty="0"/>
          </a:p>
        </p:txBody>
      </p:sp>
      <p:sp>
        <p:nvSpPr>
          <p:cNvPr id="5" name="Espaço Reservado para Cabeçalho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pt-BR"/>
              <a:t>Planejamento de Aulas e Avaliações</a:t>
            </a:r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t-BR"/>
              <a:t>Rev.07setebro2015</a:t>
            </a:r>
            <a:endParaRPr lang="pt-BR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EA8D3-7808-4ABA-9A33-4ADEB5AA08BB}" type="slidenum">
              <a:rPr lang="pt-BR" smtClean="0"/>
              <a:pPr/>
              <a:t>10</a:t>
            </a:fld>
            <a:endParaRPr lang="pt-BR" dirty="0"/>
          </a:p>
        </p:txBody>
      </p:sp>
      <p:sp>
        <p:nvSpPr>
          <p:cNvPr id="5" name="Espaço Reservado para Cabeçalho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pt-BR"/>
              <a:t>Planejamento de Aulas e Avaliações</a:t>
            </a:r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t-BR"/>
              <a:t>Rev.07setebro2015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929415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EA8D3-7808-4ABA-9A33-4ADEB5AA08BB}" type="slidenum">
              <a:rPr lang="pt-BR" smtClean="0"/>
              <a:pPr/>
              <a:t>11</a:t>
            </a:fld>
            <a:endParaRPr lang="pt-BR" dirty="0"/>
          </a:p>
        </p:txBody>
      </p:sp>
      <p:sp>
        <p:nvSpPr>
          <p:cNvPr id="5" name="Espaço Reservado para Cabeçalho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pt-BR"/>
              <a:t>Planejamento de Aulas e Avaliações</a:t>
            </a:r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t-BR"/>
              <a:t>Rev.07setebro2015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495970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EA8D3-7808-4ABA-9A33-4ADEB5AA08BB}" type="slidenum">
              <a:rPr lang="pt-BR" smtClean="0"/>
              <a:pPr/>
              <a:t>12</a:t>
            </a:fld>
            <a:endParaRPr lang="pt-BR" dirty="0"/>
          </a:p>
        </p:txBody>
      </p:sp>
      <p:sp>
        <p:nvSpPr>
          <p:cNvPr id="5" name="Espaço Reservado para Cabeçalho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pt-BR"/>
              <a:t>Planejamento de Aulas e Avaliações</a:t>
            </a:r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t-BR"/>
              <a:t>Rev.07setebro2015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52526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EA8D3-7808-4ABA-9A33-4ADEB5AA08BB}" type="slidenum">
              <a:rPr lang="pt-BR" smtClean="0"/>
              <a:pPr/>
              <a:t>13</a:t>
            </a:fld>
            <a:endParaRPr lang="pt-BR" dirty="0"/>
          </a:p>
        </p:txBody>
      </p:sp>
      <p:sp>
        <p:nvSpPr>
          <p:cNvPr id="5" name="Espaço Reservado para Cabeçalho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pt-BR"/>
              <a:t>Planejamento de Aulas e Avaliações</a:t>
            </a:r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t-BR"/>
              <a:t>Rev.07setebro2015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19599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EA8D3-7808-4ABA-9A33-4ADEB5AA08BB}" type="slidenum">
              <a:rPr lang="pt-BR" smtClean="0"/>
              <a:pPr/>
              <a:t>2</a:t>
            </a:fld>
            <a:endParaRPr lang="pt-BR" dirty="0"/>
          </a:p>
        </p:txBody>
      </p:sp>
      <p:sp>
        <p:nvSpPr>
          <p:cNvPr id="5" name="Espaço Reservado para Cabeçalho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pt-BR"/>
              <a:t>Planejamento de Aulas e Avaliações</a:t>
            </a:r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t-BR"/>
              <a:t>Rev.07setebro2015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56401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EA8D3-7808-4ABA-9A33-4ADEB5AA08BB}" type="slidenum">
              <a:rPr lang="pt-BR" smtClean="0"/>
              <a:pPr/>
              <a:t>3</a:t>
            </a:fld>
            <a:endParaRPr lang="pt-BR" dirty="0"/>
          </a:p>
        </p:txBody>
      </p:sp>
      <p:sp>
        <p:nvSpPr>
          <p:cNvPr id="5" name="Espaço Reservado para Cabeçalho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pt-BR"/>
              <a:t>Planejamento de Aulas e Avaliações</a:t>
            </a:r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t-BR"/>
              <a:t>Rev.07setebro2015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271677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EA8D3-7808-4ABA-9A33-4ADEB5AA08BB}" type="slidenum">
              <a:rPr lang="pt-BR" smtClean="0"/>
              <a:pPr/>
              <a:t>4</a:t>
            </a:fld>
            <a:endParaRPr lang="pt-BR" dirty="0"/>
          </a:p>
        </p:txBody>
      </p:sp>
      <p:sp>
        <p:nvSpPr>
          <p:cNvPr id="5" name="Espaço Reservado para Cabeçalho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pt-BR"/>
              <a:t>Planejamento de Aulas e Avaliações</a:t>
            </a:r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t-BR"/>
              <a:t>Rev.07setebro2015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744989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EA8D3-7808-4ABA-9A33-4ADEB5AA08BB}" type="slidenum">
              <a:rPr lang="pt-BR" smtClean="0"/>
              <a:pPr/>
              <a:t>5</a:t>
            </a:fld>
            <a:endParaRPr lang="pt-BR" dirty="0"/>
          </a:p>
        </p:txBody>
      </p:sp>
      <p:sp>
        <p:nvSpPr>
          <p:cNvPr id="5" name="Espaço Reservado para Cabeçalho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pt-BR"/>
              <a:t>Planejamento de Aulas e Avaliações</a:t>
            </a:r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t-BR"/>
              <a:t>Rev.07setebro2015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56592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EA8D3-7808-4ABA-9A33-4ADEB5AA08BB}" type="slidenum">
              <a:rPr lang="pt-BR" smtClean="0"/>
              <a:pPr/>
              <a:t>6</a:t>
            </a:fld>
            <a:endParaRPr lang="pt-BR" dirty="0"/>
          </a:p>
        </p:txBody>
      </p:sp>
      <p:sp>
        <p:nvSpPr>
          <p:cNvPr id="5" name="Espaço Reservado para Cabeçalho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pt-BR"/>
              <a:t>Planejamento de Aulas e Avaliações</a:t>
            </a:r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t-BR"/>
              <a:t>Rev.07setebro2015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717840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EA8D3-7808-4ABA-9A33-4ADEB5AA08BB}" type="slidenum">
              <a:rPr lang="pt-BR" smtClean="0"/>
              <a:pPr/>
              <a:t>7</a:t>
            </a:fld>
            <a:endParaRPr lang="pt-BR" dirty="0"/>
          </a:p>
        </p:txBody>
      </p:sp>
      <p:sp>
        <p:nvSpPr>
          <p:cNvPr id="5" name="Espaço Reservado para Cabeçalho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pt-BR"/>
              <a:t>Planejamento de Aulas e Avaliações</a:t>
            </a:r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t-BR"/>
              <a:t>Rev.07setebro2015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118914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EA8D3-7808-4ABA-9A33-4ADEB5AA08BB}" type="slidenum">
              <a:rPr lang="pt-BR" smtClean="0"/>
              <a:pPr/>
              <a:t>8</a:t>
            </a:fld>
            <a:endParaRPr lang="pt-BR" dirty="0"/>
          </a:p>
        </p:txBody>
      </p:sp>
      <p:sp>
        <p:nvSpPr>
          <p:cNvPr id="5" name="Espaço Reservado para Cabeçalho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pt-BR"/>
              <a:t>Planejamento de Aulas e Avaliações</a:t>
            </a:r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t-BR"/>
              <a:t>Rev.07setebro2015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843769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EA8D3-7808-4ABA-9A33-4ADEB5AA08BB}" type="slidenum">
              <a:rPr lang="pt-BR" smtClean="0"/>
              <a:pPr/>
              <a:t>9</a:t>
            </a:fld>
            <a:endParaRPr lang="pt-BR" dirty="0"/>
          </a:p>
        </p:txBody>
      </p:sp>
      <p:sp>
        <p:nvSpPr>
          <p:cNvPr id="5" name="Espaço Reservado para Cabeçalho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pt-BR"/>
              <a:t>Planejamento de Aulas e Avaliações</a:t>
            </a:r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t-BR"/>
              <a:t>Rev.07setebro2015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33771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E8488-1999-4C57-AC63-D6992E7F4F8F}" type="datetime1">
              <a:rPr lang="pt-BR" smtClean="0"/>
              <a:t>19/08/2023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Rev.09set2015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70B05-294A-4AFA-A3FB-20A9A2E3CEC5}" type="slidenum">
              <a:rPr lang="pt-BR" smtClean="0"/>
              <a:pPr/>
              <a:t>‹#›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24626-2257-4752-A4E3-CE359EAACB76}" type="datetime1">
              <a:rPr lang="pt-BR" smtClean="0"/>
              <a:t>19/08/2023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Rev.09set2015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70B05-294A-4AFA-A3FB-20A9A2E3CEC5}" type="slidenum">
              <a:rPr lang="pt-BR" smtClean="0"/>
              <a:pPr/>
              <a:t>‹#›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8766-641B-4994-9357-51D15922D787}" type="datetime1">
              <a:rPr lang="pt-BR" smtClean="0"/>
              <a:t>19/08/2023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Rev.09set2015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70B05-294A-4AFA-A3FB-20A9A2E3CEC5}" type="slidenum">
              <a:rPr lang="pt-BR" smtClean="0"/>
              <a:pPr/>
              <a:t>‹#›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04F94-3370-41FC-A393-B58A3BD9CFEA}" type="datetime1">
              <a:rPr lang="pt-BR" smtClean="0"/>
              <a:t>19/08/2023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Rev.09set2015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70B05-294A-4AFA-A3FB-20A9A2E3CEC5}" type="slidenum">
              <a:rPr lang="pt-BR" smtClean="0"/>
              <a:pPr/>
              <a:t>‹#›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97E86-7D66-47F0-A665-47A350E49936}" type="datetime1">
              <a:rPr lang="pt-BR" smtClean="0"/>
              <a:t>19/08/2023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Rev.09set2015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70B05-294A-4AFA-A3FB-20A9A2E3CEC5}" type="slidenum">
              <a:rPr lang="pt-BR" smtClean="0"/>
              <a:pPr/>
              <a:t>‹#›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375E4-3603-4273-BB14-5486979B0ABE}" type="datetime1">
              <a:rPr lang="pt-BR" smtClean="0"/>
              <a:t>19/08/2023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Rev.09set2015</a:t>
            </a:r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70B05-294A-4AFA-A3FB-20A9A2E3CEC5}" type="slidenum">
              <a:rPr lang="pt-BR" smtClean="0"/>
              <a:pPr/>
              <a:t>‹#›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607EE-563A-462B-9762-3604B3F0BFAD}" type="datetime1">
              <a:rPr lang="pt-BR" smtClean="0"/>
              <a:t>19/08/2023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Rev.09set2015</a:t>
            </a:r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70B05-294A-4AFA-A3FB-20A9A2E3CEC5}" type="slidenum">
              <a:rPr lang="pt-BR" smtClean="0"/>
              <a:pPr/>
              <a:t>‹#›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32A4B-9FFB-4D7D-B4A7-08A06FB7B2A2}" type="datetime1">
              <a:rPr lang="pt-BR" smtClean="0"/>
              <a:t>19/08/2023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Rev.09set2015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70B05-294A-4AFA-A3FB-20A9A2E3CEC5}" type="slidenum">
              <a:rPr lang="pt-BR" smtClean="0"/>
              <a:pPr/>
              <a:t>‹#›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47D2E-C43F-4614-886D-0E80B764597B}" type="datetime1">
              <a:rPr lang="pt-BR" smtClean="0"/>
              <a:t>19/08/2023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Rev.09set2015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70B05-294A-4AFA-A3FB-20A9A2E3CEC5}" type="slidenum">
              <a:rPr lang="pt-BR" smtClean="0"/>
              <a:pPr/>
              <a:t>‹#›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72090-76E9-4416-828D-DAB002BAEC8F}" type="datetime1">
              <a:rPr lang="pt-BR" smtClean="0"/>
              <a:t>19/08/2023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Rev.09set2015</a:t>
            </a:r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70B05-294A-4AFA-A3FB-20A9A2E3CEC5}" type="slidenum">
              <a:rPr lang="pt-BR" smtClean="0"/>
              <a:pPr/>
              <a:t>‹#›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03CBE-8C7E-4D1D-8A4A-74CB5363D895}" type="datetime1">
              <a:rPr lang="pt-BR" smtClean="0"/>
              <a:t>19/08/2023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Rev.09set2015</a:t>
            </a:r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70B05-294A-4AFA-A3FB-20A9A2E3CEC5}" type="slidenum">
              <a:rPr lang="pt-BR" smtClean="0"/>
              <a:pPr/>
              <a:t>‹#›</a:t>
            </a:fld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07026-173E-45C6-AE72-CC645C3EB328}" type="datetime1">
              <a:rPr lang="pt-BR" smtClean="0"/>
              <a:t>19/08/2023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/>
              <a:t>Rev.09set2015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570B05-294A-4AFA-A3FB-20A9A2E3CEC5}" type="slidenum">
              <a:rPr lang="pt-BR" smtClean="0"/>
              <a:pPr/>
              <a:t>‹#›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4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8.svg"/><Relationship Id="rId4" Type="http://schemas.openxmlformats.org/officeDocument/2006/relationships/image" Target="../media/image5.png"/><Relationship Id="rId9" Type="http://schemas.openxmlformats.org/officeDocument/2006/relationships/image" Target="../media/image20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8.sv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hyperlink" Target="https://www.congregacaocristanobrasil.org.br/musica/msa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6.sv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ongregacaocristanobrasil.org.br/musica/msa" TargetMode="Externa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4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8.sv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10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11" Type="http://schemas.openxmlformats.org/officeDocument/2006/relationships/image" Target="../media/image15.svg"/><Relationship Id="rId5" Type="http://schemas.openxmlformats.org/officeDocument/2006/relationships/image" Target="../media/image3.png"/><Relationship Id="rId10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1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10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svg"/><Relationship Id="rId12" Type="http://schemas.openxmlformats.org/officeDocument/2006/relationships/image" Target="../media/image10.sv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openxmlformats.org/officeDocument/2006/relationships/image" Target="../media/image2.png"/><Relationship Id="rId10" Type="http://schemas.openxmlformats.org/officeDocument/2006/relationships/image" Target="../media/image13.png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/>
          <p:cNvSpPr/>
          <p:nvPr/>
        </p:nvSpPr>
        <p:spPr>
          <a:xfrm>
            <a:off x="191344" y="5789577"/>
            <a:ext cx="11809312" cy="71438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>
                <a:solidFill>
                  <a:schemeClr val="tx1"/>
                </a:solidFill>
              </a:rPr>
              <a:t>1º Período - FASE 3 - Aula 12 </a:t>
            </a:r>
            <a:r>
              <a:rPr lang="pt-BR" sz="32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87E80D00-DA35-44C7-B76F-367C3BD04244}"/>
              </a:ext>
            </a:extLst>
          </p:cNvPr>
          <p:cNvSpPr/>
          <p:nvPr/>
        </p:nvSpPr>
        <p:spPr>
          <a:xfrm>
            <a:off x="1919536" y="3061410"/>
            <a:ext cx="83529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3200" b="1" dirty="0"/>
              <a:t>GEM </a:t>
            </a:r>
            <a:br>
              <a:rPr lang="pt-PT" sz="3200" b="1" dirty="0"/>
            </a:br>
            <a:r>
              <a:rPr lang="pt-PT" sz="2800" dirty="0"/>
              <a:t>Grupo de Estudos Musicais</a:t>
            </a:r>
            <a:endParaRPr lang="pt-BR" dirty="0"/>
          </a:p>
        </p:txBody>
      </p:sp>
      <p:pic>
        <p:nvPicPr>
          <p:cNvPr id="4" name="Imagem 3" descr="Diagrama&#10;&#10;Descrição gerada automaticamente">
            <a:extLst>
              <a:ext uri="{FF2B5EF4-FFF2-40B4-BE49-F238E27FC236}">
                <a16:creationId xmlns:a16="http://schemas.microsoft.com/office/drawing/2014/main" id="{894FAD03-AA7D-956A-DA35-F5F9413D14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792" y="476672"/>
            <a:ext cx="3785220" cy="1919266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99EF7E32-AFC0-FFD9-44B8-640443FAF453}"/>
              </a:ext>
            </a:extLst>
          </p:cNvPr>
          <p:cNvSpPr/>
          <p:nvPr/>
        </p:nvSpPr>
        <p:spPr>
          <a:xfrm>
            <a:off x="1919536" y="4509121"/>
            <a:ext cx="83529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3200" b="1" dirty="0"/>
              <a:t>MSA</a:t>
            </a:r>
            <a:br>
              <a:rPr lang="pt-PT" sz="3200" b="1" dirty="0"/>
            </a:br>
            <a:r>
              <a:rPr lang="pt-PT" sz="2800" dirty="0"/>
              <a:t>Método Simplificado de Aprendizagem Musical</a:t>
            </a:r>
            <a:endParaRPr lang="pt-BR" dirty="0"/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04B38975-E972-8E35-5CEE-E65AAD27E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60000" y="6588000"/>
            <a:ext cx="360000" cy="360000"/>
          </a:xfrm>
        </p:spPr>
        <p:txBody>
          <a:bodyPr/>
          <a:lstStyle/>
          <a:p>
            <a:fld id="{EC570B05-294A-4AFA-A3FB-20A9A2E3CEC5}" type="slidenum">
              <a:rPr lang="pt-BR" smtClean="0"/>
              <a:pPr/>
              <a:t>1</a:t>
            </a:fld>
            <a:endParaRPr lang="pt-B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1FD9FA52-02F1-775C-F29D-F23E89E901ED}"/>
              </a:ext>
            </a:extLst>
          </p:cNvPr>
          <p:cNvSpPr/>
          <p:nvPr/>
        </p:nvSpPr>
        <p:spPr>
          <a:xfrm>
            <a:off x="367200" y="2190344"/>
            <a:ext cx="116334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800" dirty="0"/>
              <a:t>Assuntos abordados</a:t>
            </a:r>
          </a:p>
          <a:p>
            <a:r>
              <a:rPr lang="pt-BR" sz="2800" dirty="0"/>
              <a:t>3.3 - Movimentos de condução para solfejo</a:t>
            </a:r>
          </a:p>
          <a:p>
            <a:r>
              <a:rPr lang="pt-BR" sz="2800" dirty="0"/>
              <a:t>3.4 - Movimento de solfejo em 4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E50D7CA1-D79A-4AC9-97EC-E2FC0608F1A3}"/>
              </a:ext>
            </a:extLst>
          </p:cNvPr>
          <p:cNvSpPr/>
          <p:nvPr/>
        </p:nvSpPr>
        <p:spPr>
          <a:xfrm>
            <a:off x="367199" y="1260050"/>
            <a:ext cx="116334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CONCLUSÃO</a:t>
            </a:r>
            <a:endParaRPr lang="pt-BR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F7A289A8-C3C9-DC1F-7421-22220721B846}"/>
              </a:ext>
            </a:extLst>
          </p:cNvPr>
          <p:cNvSpPr/>
          <p:nvPr/>
        </p:nvSpPr>
        <p:spPr>
          <a:xfrm>
            <a:off x="1127448" y="182512"/>
            <a:ext cx="10873208" cy="86703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4A386902-FA58-CDE2-EBC7-06371BB7AC20}"/>
              </a:ext>
            </a:extLst>
          </p:cNvPr>
          <p:cNvSpPr/>
          <p:nvPr/>
        </p:nvSpPr>
        <p:spPr>
          <a:xfrm>
            <a:off x="1520681" y="286562"/>
            <a:ext cx="103039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3200" dirty="0"/>
              <a:t> 1º Período - Fase 3 - Aula 12 </a:t>
            </a:r>
            <a:endParaRPr lang="pt-BR" sz="3200" dirty="0"/>
          </a:p>
        </p:txBody>
      </p:sp>
      <p:sp>
        <p:nvSpPr>
          <p:cNvPr id="16" name="Espaço Reservado para Número de Slide 10">
            <a:extLst>
              <a:ext uri="{FF2B5EF4-FFF2-40B4-BE49-F238E27FC236}">
                <a16:creationId xmlns:a16="http://schemas.microsoft.com/office/drawing/2014/main" id="{5521F81F-17CA-BA10-907A-278EB75AD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60000" y="6588000"/>
            <a:ext cx="360000" cy="360000"/>
          </a:xfrm>
        </p:spPr>
        <p:txBody>
          <a:bodyPr/>
          <a:lstStyle/>
          <a:p>
            <a:fld id="{EC570B05-294A-4AFA-A3FB-20A9A2E3CEC5}" type="slidenum">
              <a:rPr lang="pt-BR" smtClean="0"/>
              <a:pPr/>
              <a:t>10</a:t>
            </a:fld>
            <a:endParaRPr lang="pt-BR" dirty="0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65ACB53F-AA9F-ABD2-4263-45969894349D}"/>
              </a:ext>
            </a:extLst>
          </p:cNvPr>
          <p:cNvSpPr txBox="1"/>
          <p:nvPr/>
        </p:nvSpPr>
        <p:spPr>
          <a:xfrm>
            <a:off x="16882" y="6608384"/>
            <a:ext cx="49269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Grupo de Estudos Musicais - Método Simplificado de Aprendizagem Musical</a:t>
            </a:r>
            <a:endParaRPr lang="pt-BR" dirty="0"/>
          </a:p>
        </p:txBody>
      </p:sp>
      <p:pic>
        <p:nvPicPr>
          <p:cNvPr id="4" name="Imagem 3" descr="Ícone&#10;&#10;Descrição gerada automaticamente">
            <a:extLst>
              <a:ext uri="{FF2B5EF4-FFF2-40B4-BE49-F238E27FC236}">
                <a16:creationId xmlns:a16="http://schemas.microsoft.com/office/drawing/2014/main" id="{5403DBCC-9C94-323C-D055-87D2F0A49A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4" y="159598"/>
            <a:ext cx="912864" cy="912864"/>
          </a:xfrm>
          <a:prstGeom prst="rect">
            <a:avLst/>
          </a:prstGeom>
        </p:spPr>
      </p:pic>
      <p:pic>
        <p:nvPicPr>
          <p:cNvPr id="5" name="Gráfico 4" descr="Selo Tick1 estrutura de tópicos">
            <a:extLst>
              <a:ext uri="{FF2B5EF4-FFF2-40B4-BE49-F238E27FC236}">
                <a16:creationId xmlns:a16="http://schemas.microsoft.com/office/drawing/2014/main" id="{633761BA-D27C-295C-E5AF-93B1ED02CA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0" y="0"/>
            <a:ext cx="550800" cy="5508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0EFCB9E-A439-7605-6F72-70FE7E48C26F}"/>
              </a:ext>
            </a:extLst>
          </p:cNvPr>
          <p:cNvSpPr txBox="1"/>
          <p:nvPr/>
        </p:nvSpPr>
        <p:spPr>
          <a:xfrm>
            <a:off x="10244800" y="6596049"/>
            <a:ext cx="19472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1º Período - Fase 3 - Aula 12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57168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E50D7CA1-D79A-4AC9-97EC-E2FC0608F1A3}"/>
              </a:ext>
            </a:extLst>
          </p:cNvPr>
          <p:cNvSpPr/>
          <p:nvPr/>
        </p:nvSpPr>
        <p:spPr>
          <a:xfrm>
            <a:off x="370050" y="1124744"/>
            <a:ext cx="1156123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2400" b="1" dirty="0"/>
              <a:t>1. ATIVIDADE</a:t>
            </a:r>
          </a:p>
          <a:p>
            <a:pPr algn="ctr"/>
            <a:r>
              <a:rPr lang="pt-BR" sz="2100" b="1" dirty="0"/>
              <a:t>Marque na tabela a opção CORRETA: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FC75301E-5B2A-34A2-F271-802E50E21647}"/>
              </a:ext>
            </a:extLst>
          </p:cNvPr>
          <p:cNvSpPr/>
          <p:nvPr/>
        </p:nvSpPr>
        <p:spPr>
          <a:xfrm>
            <a:off x="1127448" y="182512"/>
            <a:ext cx="10873208" cy="86703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1E1E84E8-F82E-C481-FB7C-F8C08A7C57D6}"/>
              </a:ext>
            </a:extLst>
          </p:cNvPr>
          <p:cNvSpPr/>
          <p:nvPr/>
        </p:nvSpPr>
        <p:spPr>
          <a:xfrm>
            <a:off x="1520681" y="286562"/>
            <a:ext cx="103039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3200" dirty="0"/>
              <a:t> 1º Período - Fase 3 - Aula 12 </a:t>
            </a:r>
            <a:endParaRPr lang="pt-BR" sz="3200" dirty="0"/>
          </a:p>
        </p:txBody>
      </p:sp>
      <p:sp>
        <p:nvSpPr>
          <p:cNvPr id="22" name="Espaço Reservado para Número de Slide 10">
            <a:extLst>
              <a:ext uri="{FF2B5EF4-FFF2-40B4-BE49-F238E27FC236}">
                <a16:creationId xmlns:a16="http://schemas.microsoft.com/office/drawing/2014/main" id="{C569B4E7-5900-60A0-83E5-3D5AE3854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60000" y="6588000"/>
            <a:ext cx="360000" cy="360000"/>
          </a:xfrm>
        </p:spPr>
        <p:txBody>
          <a:bodyPr/>
          <a:lstStyle/>
          <a:p>
            <a:fld id="{EC570B05-294A-4AFA-A3FB-20A9A2E3CEC5}" type="slidenum">
              <a:rPr lang="pt-BR" smtClean="0"/>
              <a:pPr/>
              <a:t>11</a:t>
            </a:fld>
            <a:endParaRPr lang="pt-BR" dirty="0"/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FCD96A48-3104-B245-F943-B445CB843382}"/>
              </a:ext>
            </a:extLst>
          </p:cNvPr>
          <p:cNvSpPr txBox="1"/>
          <p:nvPr/>
        </p:nvSpPr>
        <p:spPr>
          <a:xfrm>
            <a:off x="16882" y="6608384"/>
            <a:ext cx="49269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Grupo de Estudos Musicais - Método Simplificado de Aprendizagem Musical</a:t>
            </a:r>
            <a:endParaRPr lang="pt-BR" dirty="0"/>
          </a:p>
        </p:txBody>
      </p:sp>
      <p:pic>
        <p:nvPicPr>
          <p:cNvPr id="7" name="Imagem 6" descr="Ícone&#10;&#10;Descrição gerada automaticamente">
            <a:extLst>
              <a:ext uri="{FF2B5EF4-FFF2-40B4-BE49-F238E27FC236}">
                <a16:creationId xmlns:a16="http://schemas.microsoft.com/office/drawing/2014/main" id="{60B0A3B8-4176-4E69-DC1E-60A59B6CC3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4" y="159598"/>
            <a:ext cx="912864" cy="912864"/>
          </a:xfrm>
          <a:prstGeom prst="rect">
            <a:avLst/>
          </a:prstGeom>
        </p:spPr>
      </p:pic>
      <p:pic>
        <p:nvPicPr>
          <p:cNvPr id="9" name="Gráfico 8" descr="Gesto de espera estrutura de tópicos">
            <a:extLst>
              <a:ext uri="{FF2B5EF4-FFF2-40B4-BE49-F238E27FC236}">
                <a16:creationId xmlns:a16="http://schemas.microsoft.com/office/drawing/2014/main" id="{BBF11CD5-9CCD-012C-A55D-552A5D7216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0" y="0"/>
            <a:ext cx="550800" cy="550800"/>
          </a:xfrm>
          <a:prstGeom prst="rect">
            <a:avLst/>
          </a:prstGeom>
        </p:spPr>
      </p:pic>
      <p:pic>
        <p:nvPicPr>
          <p:cNvPr id="10" name="Gráfico 9" descr="Selo Tick1 estrutura de tópicos">
            <a:extLst>
              <a:ext uri="{FF2B5EF4-FFF2-40B4-BE49-F238E27FC236}">
                <a16:creationId xmlns:a16="http://schemas.microsoft.com/office/drawing/2014/main" id="{DD1E49F9-A561-4245-C82A-63891A35DE1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0" y="0"/>
            <a:ext cx="550800" cy="550800"/>
          </a:xfrm>
          <a:prstGeom prst="rect">
            <a:avLst/>
          </a:prstGeom>
        </p:spPr>
      </p:pic>
      <p:graphicFrame>
        <p:nvGraphicFramePr>
          <p:cNvPr id="12" name="Tabela 12">
            <a:extLst>
              <a:ext uri="{FF2B5EF4-FFF2-40B4-BE49-F238E27FC236}">
                <a16:creationId xmlns:a16="http://schemas.microsoft.com/office/drawing/2014/main" id="{2BFA08C2-9D18-52B2-BF4D-F34967DCE8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8035578"/>
              </p:ext>
            </p:extLst>
          </p:nvPr>
        </p:nvGraphicFramePr>
        <p:xfrm>
          <a:off x="370050" y="2204864"/>
          <a:ext cx="11630607" cy="19558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9614382">
                  <a:extLst>
                    <a:ext uri="{9D8B030D-6E8A-4147-A177-3AD203B41FA5}">
                      <a16:colId xmlns:a16="http://schemas.microsoft.com/office/drawing/2014/main" val="1503597745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3689219813"/>
                    </a:ext>
                  </a:extLst>
                </a:gridCol>
                <a:gridCol w="1008113">
                  <a:extLst>
                    <a:ext uri="{9D8B030D-6E8A-4147-A177-3AD203B41FA5}">
                      <a16:colId xmlns:a16="http://schemas.microsoft.com/office/drawing/2014/main" val="36365325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SIM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NÃO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45119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/>
                        <a:t>a) No movimento de condução, cada tempo equivale a um movimento?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48579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2000" dirty="0"/>
                        <a:t>b) Os destros podem fazer o movimento de condução com a mão esquerda?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75987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/>
                        <a:t>c) No movimento do pé, podemos bater o pé inteiro e bem forte no chão?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47460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/>
                        <a:t>d) No movimento de condução, podemos exagerar nos gestos?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2985806"/>
                  </a:ext>
                </a:extLst>
              </a:tr>
            </a:tbl>
          </a:graphicData>
        </a:graphic>
      </p:graphicFrame>
      <p:pic>
        <p:nvPicPr>
          <p:cNvPr id="15" name="Gráfico 14" descr="Marca de seleção com preenchimento sólido">
            <a:extLst>
              <a:ext uri="{FF2B5EF4-FFF2-40B4-BE49-F238E27FC236}">
                <a16:creationId xmlns:a16="http://schemas.microsoft.com/office/drawing/2014/main" id="{6ECED81F-B26E-0F15-5FC6-EE0BCC1CE54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1287779" y="2918571"/>
            <a:ext cx="481200" cy="481200"/>
          </a:xfrm>
          <a:prstGeom prst="rect">
            <a:avLst/>
          </a:prstGeom>
        </p:spPr>
      </p:pic>
      <p:pic>
        <p:nvPicPr>
          <p:cNvPr id="16" name="Gráfico 15" descr="Marca de seleção com preenchimento sólido">
            <a:extLst>
              <a:ext uri="{FF2B5EF4-FFF2-40B4-BE49-F238E27FC236}">
                <a16:creationId xmlns:a16="http://schemas.microsoft.com/office/drawing/2014/main" id="{361EBC27-6177-FC6C-5E60-57C2B4011A4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0272464" y="2524069"/>
            <a:ext cx="481200" cy="481200"/>
          </a:xfrm>
          <a:prstGeom prst="rect">
            <a:avLst/>
          </a:prstGeom>
        </p:spPr>
      </p:pic>
      <p:pic>
        <p:nvPicPr>
          <p:cNvPr id="17" name="Gráfico 16" descr="Marca de seleção com preenchimento sólido">
            <a:extLst>
              <a:ext uri="{FF2B5EF4-FFF2-40B4-BE49-F238E27FC236}">
                <a16:creationId xmlns:a16="http://schemas.microsoft.com/office/drawing/2014/main" id="{71B98974-8F16-BD5D-6BB9-9A98D41747E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1287779" y="3315329"/>
            <a:ext cx="481200" cy="481200"/>
          </a:xfrm>
          <a:prstGeom prst="rect">
            <a:avLst/>
          </a:prstGeom>
        </p:spPr>
      </p:pic>
      <p:pic>
        <p:nvPicPr>
          <p:cNvPr id="18" name="Gráfico 17" descr="Marca de seleção com preenchimento sólido">
            <a:extLst>
              <a:ext uri="{FF2B5EF4-FFF2-40B4-BE49-F238E27FC236}">
                <a16:creationId xmlns:a16="http://schemas.microsoft.com/office/drawing/2014/main" id="{5812FA1C-2480-7F1C-C52A-5BD17CB2E16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1287779" y="3729807"/>
            <a:ext cx="481200" cy="4812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B7F7DEFB-A108-4B66-1DD1-1300C9D171E3}"/>
              </a:ext>
            </a:extLst>
          </p:cNvPr>
          <p:cNvSpPr txBox="1"/>
          <p:nvPr/>
        </p:nvSpPr>
        <p:spPr>
          <a:xfrm>
            <a:off x="10244800" y="6596049"/>
            <a:ext cx="19472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1º Período - Fase 3 - Aula 12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85840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E50D7CA1-D79A-4AC9-97EC-E2FC0608F1A3}"/>
              </a:ext>
            </a:extLst>
          </p:cNvPr>
          <p:cNvSpPr/>
          <p:nvPr/>
        </p:nvSpPr>
        <p:spPr>
          <a:xfrm>
            <a:off x="370049" y="1123200"/>
            <a:ext cx="1163060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2400" b="1" dirty="0"/>
              <a:t>ATIVIDADE</a:t>
            </a:r>
          </a:p>
          <a:p>
            <a:pPr algn="ctr"/>
            <a:endParaRPr lang="pt-BR" sz="2100" dirty="0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FC75301E-5B2A-34A2-F271-802E50E21647}"/>
              </a:ext>
            </a:extLst>
          </p:cNvPr>
          <p:cNvSpPr/>
          <p:nvPr/>
        </p:nvSpPr>
        <p:spPr>
          <a:xfrm>
            <a:off x="1127448" y="182512"/>
            <a:ext cx="10873208" cy="86703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1E1E84E8-F82E-C481-FB7C-F8C08A7C57D6}"/>
              </a:ext>
            </a:extLst>
          </p:cNvPr>
          <p:cNvSpPr/>
          <p:nvPr/>
        </p:nvSpPr>
        <p:spPr>
          <a:xfrm>
            <a:off x="1520681" y="286562"/>
            <a:ext cx="103039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3200" dirty="0"/>
              <a:t> 1º Período - Fase 3 - Aula 12 </a:t>
            </a:r>
            <a:endParaRPr lang="pt-BR" sz="3200" dirty="0"/>
          </a:p>
        </p:txBody>
      </p:sp>
      <p:sp>
        <p:nvSpPr>
          <p:cNvPr id="22" name="Espaço Reservado para Número de Slide 10">
            <a:extLst>
              <a:ext uri="{FF2B5EF4-FFF2-40B4-BE49-F238E27FC236}">
                <a16:creationId xmlns:a16="http://schemas.microsoft.com/office/drawing/2014/main" id="{C569B4E7-5900-60A0-83E5-3D5AE3854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60000" y="6588000"/>
            <a:ext cx="360000" cy="360000"/>
          </a:xfrm>
        </p:spPr>
        <p:txBody>
          <a:bodyPr/>
          <a:lstStyle/>
          <a:p>
            <a:fld id="{EC570B05-294A-4AFA-A3FB-20A9A2E3CEC5}" type="slidenum">
              <a:rPr lang="pt-BR" smtClean="0"/>
              <a:pPr/>
              <a:t>12</a:t>
            </a:fld>
            <a:endParaRPr lang="pt-BR" dirty="0"/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FCD96A48-3104-B245-F943-B445CB843382}"/>
              </a:ext>
            </a:extLst>
          </p:cNvPr>
          <p:cNvSpPr txBox="1"/>
          <p:nvPr/>
        </p:nvSpPr>
        <p:spPr>
          <a:xfrm>
            <a:off x="16882" y="6608384"/>
            <a:ext cx="49269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Grupo de Estudos Musicais - Método Simplificado de Aprendizagem Musical</a:t>
            </a:r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E8F04FB0-2BB4-7170-803C-50E1DEE09794}"/>
              </a:ext>
            </a:extLst>
          </p:cNvPr>
          <p:cNvSpPr/>
          <p:nvPr/>
        </p:nvSpPr>
        <p:spPr>
          <a:xfrm>
            <a:off x="367199" y="1916832"/>
            <a:ext cx="116334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chemeClr val="dk1"/>
              </a:buClr>
              <a:buSzPts val="2000"/>
            </a:pPr>
            <a:r>
              <a:rPr lang="pt-BR" sz="20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Ao ter estudado os Tópicos 3.2, 3.3 e 3.4, sugere-se realizar os exercícios do Tópico 3.5, pronunciando a sílaba “TÁ”, ao mesmo tempo em que realiza os movimentos de condução, de acordo com a fórmula de compasso.</a:t>
            </a:r>
          </a:p>
        </p:txBody>
      </p:sp>
      <p:pic>
        <p:nvPicPr>
          <p:cNvPr id="7" name="Imagem 6" descr="Ícone&#10;&#10;Descrição gerada automaticamente">
            <a:extLst>
              <a:ext uri="{FF2B5EF4-FFF2-40B4-BE49-F238E27FC236}">
                <a16:creationId xmlns:a16="http://schemas.microsoft.com/office/drawing/2014/main" id="{60B0A3B8-4176-4E69-DC1E-60A59B6CC3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4" y="159598"/>
            <a:ext cx="912864" cy="912864"/>
          </a:xfrm>
          <a:prstGeom prst="rect">
            <a:avLst/>
          </a:prstGeom>
        </p:spPr>
      </p:pic>
      <p:pic>
        <p:nvPicPr>
          <p:cNvPr id="9" name="Gráfico 8" descr="Gesto de espera estrutura de tópicos">
            <a:extLst>
              <a:ext uri="{FF2B5EF4-FFF2-40B4-BE49-F238E27FC236}">
                <a16:creationId xmlns:a16="http://schemas.microsoft.com/office/drawing/2014/main" id="{BBF11CD5-9CCD-012C-A55D-552A5D7216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0" y="0"/>
            <a:ext cx="550800" cy="550800"/>
          </a:xfrm>
          <a:prstGeom prst="rect">
            <a:avLst/>
          </a:prstGeom>
        </p:spPr>
      </p:pic>
      <p:pic>
        <p:nvPicPr>
          <p:cNvPr id="10" name="Gráfico 9" descr="Selo Tick1 estrutura de tópicos">
            <a:extLst>
              <a:ext uri="{FF2B5EF4-FFF2-40B4-BE49-F238E27FC236}">
                <a16:creationId xmlns:a16="http://schemas.microsoft.com/office/drawing/2014/main" id="{DD1E49F9-A561-4245-C82A-63891A35DE1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0" y="0"/>
            <a:ext cx="550800" cy="550800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ACE1E5A0-B152-D3B6-7B5B-B2DC8563137F}"/>
              </a:ext>
            </a:extLst>
          </p:cNvPr>
          <p:cNvSpPr/>
          <p:nvPr/>
        </p:nvSpPr>
        <p:spPr>
          <a:xfrm>
            <a:off x="367199" y="3789040"/>
            <a:ext cx="11545528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400" dirty="0"/>
              <a:t>BONS ESTUDOS!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D775F12-7FC0-CD0B-55F1-BEE570D8B474}"/>
              </a:ext>
            </a:extLst>
          </p:cNvPr>
          <p:cNvSpPr txBox="1"/>
          <p:nvPr/>
        </p:nvSpPr>
        <p:spPr>
          <a:xfrm>
            <a:off x="10244800" y="6596049"/>
            <a:ext cx="19472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1º Período - Fase 3 - Aula 12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68579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B9DB8834-91D1-0C59-ABB5-BEEA3C8AEF21}"/>
              </a:ext>
            </a:extLst>
          </p:cNvPr>
          <p:cNvSpPr/>
          <p:nvPr/>
        </p:nvSpPr>
        <p:spPr>
          <a:xfrm>
            <a:off x="3215680" y="1784286"/>
            <a:ext cx="7300904" cy="250881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3600" dirty="0">
                <a:solidFill>
                  <a:srgbClr val="FF0000"/>
                </a:solidFill>
              </a:rPr>
              <a:t>Atenção, candidatos!</a:t>
            </a:r>
            <a:endParaRPr lang="pt-BR" sz="2000" dirty="0">
              <a:solidFill>
                <a:srgbClr val="FF0000"/>
              </a:solidFill>
            </a:endParaRPr>
          </a:p>
          <a:p>
            <a:pPr algn="r"/>
            <a:r>
              <a:rPr lang="pt-BR" sz="2000" dirty="0">
                <a:solidFill>
                  <a:srgbClr val="0070C0"/>
                </a:solidFill>
              </a:rPr>
              <a:t>Para complementar os estudos,</a:t>
            </a:r>
          </a:p>
          <a:p>
            <a:pPr algn="r"/>
            <a:r>
              <a:rPr lang="pt-BR" sz="2000" dirty="0">
                <a:solidFill>
                  <a:srgbClr val="0070C0"/>
                </a:solidFill>
              </a:rPr>
              <a:t>é necessário assistirem ao vídeo </a:t>
            </a:r>
          </a:p>
          <a:p>
            <a:pPr algn="r"/>
            <a:r>
              <a:rPr lang="pt-BR" sz="2000" dirty="0">
                <a:solidFill>
                  <a:srgbClr val="0070C0"/>
                </a:solidFill>
              </a:rPr>
              <a:t>3.4 no site:</a:t>
            </a:r>
          </a:p>
          <a:p>
            <a:pPr algn="r"/>
            <a:r>
              <a:rPr lang="pt-BR" sz="1900" dirty="0">
                <a:solidFill>
                  <a:srgbClr val="0070C0"/>
                </a:solidFill>
                <a:hlinkClick r:id="rId3"/>
              </a:rPr>
              <a:t>https://www.congregacaocristanobrasil.org.br/musica/msa</a:t>
            </a:r>
            <a:r>
              <a:rPr lang="pt-BR" sz="1900" dirty="0">
                <a:solidFill>
                  <a:srgbClr val="0070C0"/>
                </a:solidFill>
              </a:rPr>
              <a:t/>
            </a:r>
            <a:br>
              <a:rPr lang="pt-BR" sz="1900" dirty="0">
                <a:solidFill>
                  <a:srgbClr val="0070C0"/>
                </a:solidFill>
              </a:rPr>
            </a:br>
            <a:endParaRPr lang="pt-BR" sz="1900" dirty="0">
              <a:solidFill>
                <a:srgbClr val="0070C0"/>
              </a:solidFill>
            </a:endParaRPr>
          </a:p>
        </p:txBody>
      </p:sp>
      <p:sp>
        <p:nvSpPr>
          <p:cNvPr id="15" name="Fluxograma: Conector 14">
            <a:extLst>
              <a:ext uri="{FF2B5EF4-FFF2-40B4-BE49-F238E27FC236}">
                <a16:creationId xmlns:a16="http://schemas.microsoft.com/office/drawing/2014/main" id="{CBCB7275-DCA4-2E0C-82F3-1D4AF64C5AE8}"/>
              </a:ext>
            </a:extLst>
          </p:cNvPr>
          <p:cNvSpPr/>
          <p:nvPr/>
        </p:nvSpPr>
        <p:spPr>
          <a:xfrm>
            <a:off x="1919536" y="1784286"/>
            <a:ext cx="2520280" cy="2508810"/>
          </a:xfrm>
          <a:prstGeom prst="flowChartConnector">
            <a:avLst/>
          </a:prstGeom>
          <a:solidFill>
            <a:srgbClr val="00B0F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highlight>
                <a:srgbClr val="00FFFF"/>
              </a:highlight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046C3273-BAD4-0F32-D894-25EC6EF408A6}"/>
              </a:ext>
            </a:extLst>
          </p:cNvPr>
          <p:cNvSpPr/>
          <p:nvPr/>
        </p:nvSpPr>
        <p:spPr>
          <a:xfrm>
            <a:off x="367412" y="5085184"/>
            <a:ext cx="11633243" cy="10255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Deus abençoe vossos estudos!</a:t>
            </a:r>
            <a:endParaRPr lang="pt-BR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4" name="Gráfico 13" descr="Livro aberto estrutura de tópicos">
            <a:extLst>
              <a:ext uri="{FF2B5EF4-FFF2-40B4-BE49-F238E27FC236}">
                <a16:creationId xmlns:a16="http://schemas.microsoft.com/office/drawing/2014/main" id="{9BCF0C0A-33D1-62A2-AC67-AD8EDE76B2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095743" y="1954758"/>
            <a:ext cx="2167866" cy="2167866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15B70F35-5595-CF92-8DC3-8D0DF114BCC1}"/>
              </a:ext>
            </a:extLst>
          </p:cNvPr>
          <p:cNvSpPr/>
          <p:nvPr/>
        </p:nvSpPr>
        <p:spPr>
          <a:xfrm>
            <a:off x="1127448" y="182512"/>
            <a:ext cx="10873208" cy="86703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76DD39BD-B4EC-7FCC-A3AD-5CDF2E484834}"/>
              </a:ext>
            </a:extLst>
          </p:cNvPr>
          <p:cNvSpPr/>
          <p:nvPr/>
        </p:nvSpPr>
        <p:spPr>
          <a:xfrm>
            <a:off x="1520681" y="286562"/>
            <a:ext cx="103039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3200" dirty="0"/>
              <a:t> 1º Período - Fase 3 - Aula 12 </a:t>
            </a:r>
            <a:endParaRPr lang="pt-BR" sz="3200" dirty="0"/>
          </a:p>
        </p:txBody>
      </p:sp>
      <p:sp>
        <p:nvSpPr>
          <p:cNvPr id="18" name="Espaço Reservado para Número de Slide 10">
            <a:extLst>
              <a:ext uri="{FF2B5EF4-FFF2-40B4-BE49-F238E27FC236}">
                <a16:creationId xmlns:a16="http://schemas.microsoft.com/office/drawing/2014/main" id="{7484B750-0049-5A8C-F58F-76ED977F0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60000" y="6588000"/>
            <a:ext cx="360000" cy="360000"/>
          </a:xfrm>
        </p:spPr>
        <p:txBody>
          <a:bodyPr/>
          <a:lstStyle/>
          <a:p>
            <a:fld id="{EC570B05-294A-4AFA-A3FB-20A9A2E3CEC5}" type="slidenum">
              <a:rPr lang="pt-BR" smtClean="0"/>
              <a:pPr/>
              <a:t>13</a:t>
            </a:fld>
            <a:endParaRPr lang="pt-BR" dirty="0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88265CAB-D6DE-795F-213C-E12DF24A7751}"/>
              </a:ext>
            </a:extLst>
          </p:cNvPr>
          <p:cNvSpPr txBox="1"/>
          <p:nvPr/>
        </p:nvSpPr>
        <p:spPr>
          <a:xfrm>
            <a:off x="16882" y="6608384"/>
            <a:ext cx="49269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Grupo de Estudos Musicais - Método Simplificado de Aprendizagem Musical</a:t>
            </a:r>
            <a:endParaRPr lang="pt-BR" dirty="0"/>
          </a:p>
        </p:txBody>
      </p:sp>
      <p:pic>
        <p:nvPicPr>
          <p:cNvPr id="4" name="Imagem 3" descr="Ícone&#10;&#10;Descrição gerada automaticamente">
            <a:extLst>
              <a:ext uri="{FF2B5EF4-FFF2-40B4-BE49-F238E27FC236}">
                <a16:creationId xmlns:a16="http://schemas.microsoft.com/office/drawing/2014/main" id="{3279CC03-6E89-78A4-CC05-45634B3878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4" y="159598"/>
            <a:ext cx="912864" cy="912864"/>
          </a:xfrm>
          <a:prstGeom prst="rect">
            <a:avLst/>
          </a:prstGeom>
        </p:spPr>
      </p:pic>
      <p:pic>
        <p:nvPicPr>
          <p:cNvPr id="5" name="Gráfico 4" descr="Selo Tick1 estrutura de tópicos">
            <a:extLst>
              <a:ext uri="{FF2B5EF4-FFF2-40B4-BE49-F238E27FC236}">
                <a16:creationId xmlns:a16="http://schemas.microsoft.com/office/drawing/2014/main" id="{B2F3C4C0-D7B3-87F4-7E3B-7BC7FA73D96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0" y="0"/>
            <a:ext cx="550800" cy="5508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19C1C195-DB86-A247-88DD-456A557A5406}"/>
              </a:ext>
            </a:extLst>
          </p:cNvPr>
          <p:cNvSpPr txBox="1"/>
          <p:nvPr/>
        </p:nvSpPr>
        <p:spPr>
          <a:xfrm>
            <a:off x="10244800" y="6596049"/>
            <a:ext cx="19472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1º Período - Fase 3 - Aula 12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47582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AECEDC51-DB25-4E2E-820D-578CF6B9E0B9}"/>
              </a:ext>
            </a:extLst>
          </p:cNvPr>
          <p:cNvSpPr/>
          <p:nvPr/>
        </p:nvSpPr>
        <p:spPr>
          <a:xfrm>
            <a:off x="1127448" y="182512"/>
            <a:ext cx="10873208" cy="86703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87E80D00-DA35-44C7-B76F-367C3BD04244}"/>
              </a:ext>
            </a:extLst>
          </p:cNvPr>
          <p:cNvSpPr/>
          <p:nvPr/>
        </p:nvSpPr>
        <p:spPr>
          <a:xfrm>
            <a:off x="1520681" y="286562"/>
            <a:ext cx="103039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3200" dirty="0"/>
              <a:t> 1º Período - Fase 3 - Aula 12 </a:t>
            </a:r>
            <a:endParaRPr lang="pt-BR" sz="3200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504FCF2-1FB9-EBE5-2E44-3A753ED890FC}"/>
              </a:ext>
            </a:extLst>
          </p:cNvPr>
          <p:cNvSpPr txBox="1"/>
          <p:nvPr/>
        </p:nvSpPr>
        <p:spPr>
          <a:xfrm>
            <a:off x="16882" y="6608384"/>
            <a:ext cx="49269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Grupo de Estudos Musicais - Método Simplificado de Aprendizagem Musical</a:t>
            </a:r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37A72EF-0DAA-A2DB-572D-8B027605FF07}"/>
              </a:ext>
            </a:extLst>
          </p:cNvPr>
          <p:cNvSpPr txBox="1"/>
          <p:nvPr/>
        </p:nvSpPr>
        <p:spPr>
          <a:xfrm>
            <a:off x="10244800" y="6596049"/>
            <a:ext cx="19472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1º Período - Fase 3 - Aula 12</a:t>
            </a:r>
            <a:endParaRPr lang="pt-BR" dirty="0"/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57B6C047-54FC-A9A6-E73F-86D7DDACC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60000" y="6588000"/>
            <a:ext cx="360000" cy="360000"/>
          </a:xfrm>
        </p:spPr>
        <p:txBody>
          <a:bodyPr/>
          <a:lstStyle/>
          <a:p>
            <a:fld id="{EC570B05-294A-4AFA-A3FB-20A9A2E3CEC5}" type="slidenum">
              <a:rPr lang="pt-BR" smtClean="0"/>
              <a:pPr/>
              <a:t>2</a:t>
            </a:fld>
            <a:endParaRPr lang="pt-BR" dirty="0"/>
          </a:p>
        </p:txBody>
      </p:sp>
      <p:pic>
        <p:nvPicPr>
          <p:cNvPr id="3" name="Imagem 2" descr="Ícone&#10;&#10;Descrição gerada automaticamente">
            <a:extLst>
              <a:ext uri="{FF2B5EF4-FFF2-40B4-BE49-F238E27FC236}">
                <a16:creationId xmlns:a16="http://schemas.microsoft.com/office/drawing/2014/main" id="{A2584BA2-9E0B-896A-37ED-C7C4E80908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4" y="159598"/>
            <a:ext cx="912864" cy="912864"/>
          </a:xfrm>
          <a:prstGeom prst="rect">
            <a:avLst/>
          </a:prstGeom>
        </p:spPr>
      </p:pic>
      <p:pic>
        <p:nvPicPr>
          <p:cNvPr id="11" name="Gráfico 10" descr="Selo Tick1 estrutura de tópicos">
            <a:extLst>
              <a:ext uri="{FF2B5EF4-FFF2-40B4-BE49-F238E27FC236}">
                <a16:creationId xmlns:a16="http://schemas.microsoft.com/office/drawing/2014/main" id="{45C31893-FE26-6F25-6DCE-2A9E3AB29F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0" y="0"/>
            <a:ext cx="550800" cy="550800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9BC79DD0-65AA-CAA5-C398-A9AEE5660A40}"/>
              </a:ext>
            </a:extLst>
          </p:cNvPr>
          <p:cNvSpPr/>
          <p:nvPr/>
        </p:nvSpPr>
        <p:spPr>
          <a:xfrm>
            <a:off x="3215680" y="2324974"/>
            <a:ext cx="7300904" cy="250881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4000" dirty="0">
                <a:solidFill>
                  <a:srgbClr val="FF0000"/>
                </a:solidFill>
              </a:rPr>
              <a:t>Atenção, candidatos!</a:t>
            </a:r>
            <a:endParaRPr lang="pt-BR" sz="2400" dirty="0">
              <a:solidFill>
                <a:srgbClr val="FF0000"/>
              </a:solidFill>
            </a:endParaRPr>
          </a:p>
          <a:p>
            <a:pPr algn="r"/>
            <a:r>
              <a:rPr lang="pt-BR" sz="2400" dirty="0">
                <a:solidFill>
                  <a:srgbClr val="0070C0"/>
                </a:solidFill>
              </a:rPr>
              <a:t>Como mencionamos na aula anterior, </a:t>
            </a:r>
          </a:p>
          <a:p>
            <a:pPr algn="r"/>
            <a:r>
              <a:rPr lang="pt-BR" sz="2400" dirty="0">
                <a:solidFill>
                  <a:srgbClr val="0070C0"/>
                </a:solidFill>
              </a:rPr>
              <a:t>para iniciar este tópico, é necessário terem </a:t>
            </a:r>
          </a:p>
          <a:p>
            <a:pPr algn="r"/>
            <a:r>
              <a:rPr lang="pt-BR" sz="2400" dirty="0">
                <a:solidFill>
                  <a:srgbClr val="0070C0"/>
                </a:solidFill>
              </a:rPr>
              <a:t>assistido ao vídeo 3.3, no site:</a:t>
            </a:r>
          </a:p>
          <a:p>
            <a:pPr algn="r"/>
            <a:r>
              <a:rPr lang="pt-BR" sz="1900" dirty="0">
                <a:solidFill>
                  <a:srgbClr val="0070C0"/>
                </a:solidFill>
                <a:hlinkClick r:id="rId6"/>
              </a:rPr>
              <a:t>https://www.congregacaocristanobrasil.org.br/musica/msa</a:t>
            </a:r>
            <a:r>
              <a:rPr lang="pt-BR" sz="1900" dirty="0">
                <a:solidFill>
                  <a:srgbClr val="0070C0"/>
                </a:solidFill>
              </a:rPr>
              <a:t/>
            </a:r>
            <a:br>
              <a:rPr lang="pt-BR" sz="1900" dirty="0">
                <a:solidFill>
                  <a:srgbClr val="0070C0"/>
                </a:solidFill>
              </a:rPr>
            </a:br>
            <a:r>
              <a:rPr lang="pt-BR" sz="2400" dirty="0">
                <a:solidFill>
                  <a:srgbClr val="FF0000"/>
                </a:solidFill>
              </a:rPr>
              <a:t>Estão preparados?</a:t>
            </a:r>
          </a:p>
        </p:txBody>
      </p:sp>
      <p:sp>
        <p:nvSpPr>
          <p:cNvPr id="9" name="Fluxograma: Conector 8">
            <a:extLst>
              <a:ext uri="{FF2B5EF4-FFF2-40B4-BE49-F238E27FC236}">
                <a16:creationId xmlns:a16="http://schemas.microsoft.com/office/drawing/2014/main" id="{44963898-D3AC-F4E6-2F2A-C7E336E0249E}"/>
              </a:ext>
            </a:extLst>
          </p:cNvPr>
          <p:cNvSpPr/>
          <p:nvPr/>
        </p:nvSpPr>
        <p:spPr>
          <a:xfrm>
            <a:off x="1919536" y="2324974"/>
            <a:ext cx="2520280" cy="2508810"/>
          </a:xfrm>
          <a:prstGeom prst="flowChartConnector">
            <a:avLst/>
          </a:prstGeom>
          <a:solidFill>
            <a:srgbClr val="00B0F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highlight>
                <a:srgbClr val="00FFFF"/>
              </a:highlight>
            </a:endParaRPr>
          </a:p>
        </p:txBody>
      </p:sp>
      <p:pic>
        <p:nvPicPr>
          <p:cNvPr id="12" name="Gráfico 11" descr="Livro aberto estrutura de tópicos">
            <a:extLst>
              <a:ext uri="{FF2B5EF4-FFF2-40B4-BE49-F238E27FC236}">
                <a16:creationId xmlns:a16="http://schemas.microsoft.com/office/drawing/2014/main" id="{CDD01B80-6BE7-5138-7A93-E03EE3146C0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2095743" y="2495446"/>
            <a:ext cx="2167866" cy="216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634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AECEDC51-DB25-4E2E-820D-578CF6B9E0B9}"/>
              </a:ext>
            </a:extLst>
          </p:cNvPr>
          <p:cNvSpPr/>
          <p:nvPr/>
        </p:nvSpPr>
        <p:spPr>
          <a:xfrm>
            <a:off x="1127448" y="182512"/>
            <a:ext cx="10873208" cy="86703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87E80D00-DA35-44C7-B76F-367C3BD04244}"/>
              </a:ext>
            </a:extLst>
          </p:cNvPr>
          <p:cNvSpPr/>
          <p:nvPr/>
        </p:nvSpPr>
        <p:spPr>
          <a:xfrm>
            <a:off x="1520681" y="286562"/>
            <a:ext cx="103039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3200" dirty="0"/>
              <a:t> 1º Período - Fase 3 - Aula 12 </a:t>
            </a:r>
            <a:endParaRPr lang="pt-BR" sz="3200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504FCF2-1FB9-EBE5-2E44-3A753ED890FC}"/>
              </a:ext>
            </a:extLst>
          </p:cNvPr>
          <p:cNvSpPr txBox="1"/>
          <p:nvPr/>
        </p:nvSpPr>
        <p:spPr>
          <a:xfrm>
            <a:off x="16882" y="6608384"/>
            <a:ext cx="49269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Grupo de Estudos Musicais - Método Simplificado de Aprendizagem Musical</a:t>
            </a:r>
            <a:endParaRPr lang="pt-BR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1FD9FA52-02F1-775C-F29D-F23E89E901ED}"/>
              </a:ext>
            </a:extLst>
          </p:cNvPr>
          <p:cNvSpPr/>
          <p:nvPr/>
        </p:nvSpPr>
        <p:spPr>
          <a:xfrm>
            <a:off x="367412" y="1969200"/>
            <a:ext cx="116332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/>
              <a:t>3.3 - Movimentos de condução para solfejo</a:t>
            </a:r>
            <a:endParaRPr lang="pt-PT" sz="2800" dirty="0"/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57B6C047-54FC-A9A6-E73F-86D7DDACC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60000" y="6588000"/>
            <a:ext cx="360000" cy="360000"/>
          </a:xfrm>
        </p:spPr>
        <p:txBody>
          <a:bodyPr/>
          <a:lstStyle/>
          <a:p>
            <a:fld id="{EC570B05-294A-4AFA-A3FB-20A9A2E3CEC5}" type="slidenum">
              <a:rPr lang="pt-BR" smtClean="0"/>
              <a:pPr/>
              <a:t>3</a:t>
            </a:fld>
            <a:endParaRPr lang="pt-BR" dirty="0"/>
          </a:p>
        </p:txBody>
      </p:sp>
      <p:pic>
        <p:nvPicPr>
          <p:cNvPr id="3" name="Imagem 2" descr="Ícone&#10;&#10;Descrição gerada automaticamente">
            <a:extLst>
              <a:ext uri="{FF2B5EF4-FFF2-40B4-BE49-F238E27FC236}">
                <a16:creationId xmlns:a16="http://schemas.microsoft.com/office/drawing/2014/main" id="{A2584BA2-9E0B-896A-37ED-C7C4E80908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4" y="159598"/>
            <a:ext cx="912864" cy="912864"/>
          </a:xfrm>
          <a:prstGeom prst="rect">
            <a:avLst/>
          </a:prstGeom>
        </p:spPr>
      </p:pic>
      <p:pic>
        <p:nvPicPr>
          <p:cNvPr id="11" name="Gráfico 10" descr="Selo Tick1 estrutura de tópicos">
            <a:extLst>
              <a:ext uri="{FF2B5EF4-FFF2-40B4-BE49-F238E27FC236}">
                <a16:creationId xmlns:a16="http://schemas.microsoft.com/office/drawing/2014/main" id="{45C31893-FE26-6F25-6DCE-2A9E3AB29F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0" y="0"/>
            <a:ext cx="550800" cy="550800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06AB3934-22A7-860A-67B5-036DBC337CB7}"/>
              </a:ext>
            </a:extLst>
          </p:cNvPr>
          <p:cNvSpPr/>
          <p:nvPr/>
        </p:nvSpPr>
        <p:spPr>
          <a:xfrm>
            <a:off x="367200" y="2545200"/>
            <a:ext cx="116332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800" dirty="0"/>
              <a:t>3.4 - Movimento de solfejo em 4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D959034A-6D70-DAD1-64C5-9932AAF89211}"/>
              </a:ext>
            </a:extLst>
          </p:cNvPr>
          <p:cNvSpPr/>
          <p:nvPr/>
        </p:nvSpPr>
        <p:spPr>
          <a:xfrm>
            <a:off x="367412" y="1308245"/>
            <a:ext cx="116332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3200" b="1" dirty="0"/>
              <a:t>Assuntos a serem abordados</a:t>
            </a:r>
            <a:endParaRPr lang="pt-BR" sz="2000" dirty="0"/>
          </a:p>
        </p:txBody>
      </p:sp>
      <p:pic>
        <p:nvPicPr>
          <p:cNvPr id="13" name="Gráfico 12" descr="Gesto de espera estrutura de tópicos">
            <a:extLst>
              <a:ext uri="{FF2B5EF4-FFF2-40B4-BE49-F238E27FC236}">
                <a16:creationId xmlns:a16="http://schemas.microsoft.com/office/drawing/2014/main" id="{007B010F-15F9-3E78-B3AA-EC015336497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0" y="0"/>
            <a:ext cx="550800" cy="550800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5AF1051B-A159-B738-563E-47FD351AA9BE}"/>
              </a:ext>
            </a:extLst>
          </p:cNvPr>
          <p:cNvSpPr/>
          <p:nvPr/>
        </p:nvSpPr>
        <p:spPr>
          <a:xfrm>
            <a:off x="367200" y="5229200"/>
            <a:ext cx="11633456" cy="830997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sz="2400" i="1" dirty="0"/>
              <a:t>Nesta aula, veremos como executar o movimento de condução, de modo a representar visualmente a pulsação nos compassos.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65AAFAE2-7E35-8E1D-2B84-06BED9B32C9C}"/>
              </a:ext>
            </a:extLst>
          </p:cNvPr>
          <p:cNvSpPr txBox="1"/>
          <p:nvPr/>
        </p:nvSpPr>
        <p:spPr>
          <a:xfrm>
            <a:off x="10244800" y="6596049"/>
            <a:ext cx="19472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1º Período - Fase 3 - Aula 12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84810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1FD9FA52-02F1-775C-F29D-F23E89E901ED}"/>
              </a:ext>
            </a:extLst>
          </p:cNvPr>
          <p:cNvSpPr/>
          <p:nvPr/>
        </p:nvSpPr>
        <p:spPr>
          <a:xfrm>
            <a:off x="367200" y="1306800"/>
            <a:ext cx="116334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3200" b="1" dirty="0"/>
              <a:t>Movimento de condução</a:t>
            </a:r>
            <a:endParaRPr lang="pt-BR" sz="2000" dirty="0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8E26CCED-7187-B675-0F86-C791FB633BBF}"/>
              </a:ext>
            </a:extLst>
          </p:cNvPr>
          <p:cNvSpPr/>
          <p:nvPr/>
        </p:nvSpPr>
        <p:spPr>
          <a:xfrm>
            <a:off x="279273" y="2164773"/>
            <a:ext cx="116334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/>
              <a:t>O </a:t>
            </a:r>
            <a:r>
              <a:rPr lang="pt-BR" sz="2000" dirty="0">
                <a:solidFill>
                  <a:srgbClr val="00B0F0"/>
                </a:solidFill>
              </a:rPr>
              <a:t>movimento de condução</a:t>
            </a:r>
            <a:r>
              <a:rPr lang="pt-BR" sz="2000" dirty="0"/>
              <a:t> é a representação visual da pulsação determinada pela fórmula de compasso. Esses movimentos serão utilizados tanto para os exercícios de leitura rítmica quanto para os exercícios de leitura métrica ou de solfejo.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ED9A9238-1504-9D3A-0EA0-F40E02E359B8}"/>
              </a:ext>
            </a:extLst>
          </p:cNvPr>
          <p:cNvSpPr/>
          <p:nvPr/>
        </p:nvSpPr>
        <p:spPr>
          <a:xfrm>
            <a:off x="279273" y="3372951"/>
            <a:ext cx="116334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/>
              <a:t>Candidatos </a:t>
            </a:r>
            <a:r>
              <a:rPr lang="pt-BR" sz="2000" dirty="0">
                <a:solidFill>
                  <a:schemeClr val="accent6">
                    <a:lumMod val="75000"/>
                  </a:schemeClr>
                </a:solidFill>
              </a:rPr>
              <a:t>destros</a:t>
            </a:r>
            <a:r>
              <a:rPr lang="pt-BR" sz="2000" dirty="0"/>
              <a:t> devem fazer os movimentos com a mão direita. Candidatos </a:t>
            </a:r>
            <a:r>
              <a:rPr lang="pt-BR" sz="2000" dirty="0">
                <a:solidFill>
                  <a:schemeClr val="accent6">
                    <a:lumMod val="75000"/>
                  </a:schemeClr>
                </a:solidFill>
              </a:rPr>
              <a:t>canhotos</a:t>
            </a:r>
            <a:r>
              <a:rPr lang="pt-BR" sz="2000" dirty="0"/>
              <a:t> poderão escolher entre utilizar a mão direita e a mão esquerda; a escolha deve se manter durante todo o aprendizado neste método.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C7E06110-59CC-E100-7040-6F3971CFE5EA}"/>
              </a:ext>
            </a:extLst>
          </p:cNvPr>
          <p:cNvSpPr/>
          <p:nvPr/>
        </p:nvSpPr>
        <p:spPr>
          <a:xfrm>
            <a:off x="1127448" y="182512"/>
            <a:ext cx="10873208" cy="86703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E59B054D-5E68-39DE-8B6F-36697C7949C2}"/>
              </a:ext>
            </a:extLst>
          </p:cNvPr>
          <p:cNvSpPr/>
          <p:nvPr/>
        </p:nvSpPr>
        <p:spPr>
          <a:xfrm>
            <a:off x="1520680" y="286562"/>
            <a:ext cx="103039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3200" dirty="0"/>
              <a:t>3.3 - Movimentos de condução para solfejo</a:t>
            </a:r>
            <a:endParaRPr lang="pt-BR" sz="2000" dirty="0"/>
          </a:p>
        </p:txBody>
      </p:sp>
      <p:sp>
        <p:nvSpPr>
          <p:cNvPr id="23" name="Espaço Reservado para Número de Slide 10">
            <a:extLst>
              <a:ext uri="{FF2B5EF4-FFF2-40B4-BE49-F238E27FC236}">
                <a16:creationId xmlns:a16="http://schemas.microsoft.com/office/drawing/2014/main" id="{28FB87F9-B580-5C9A-5E7B-B88BC0C08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60000" y="6588000"/>
            <a:ext cx="360000" cy="360000"/>
          </a:xfrm>
        </p:spPr>
        <p:txBody>
          <a:bodyPr/>
          <a:lstStyle/>
          <a:p>
            <a:fld id="{EC570B05-294A-4AFA-A3FB-20A9A2E3CEC5}" type="slidenum">
              <a:rPr lang="pt-BR" smtClean="0"/>
              <a:pPr/>
              <a:t>4</a:t>
            </a:fld>
            <a:endParaRPr lang="pt-BR" dirty="0"/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2C0A4A4F-4928-DDA7-3F2F-FC8D382D7AC5}"/>
              </a:ext>
            </a:extLst>
          </p:cNvPr>
          <p:cNvSpPr txBox="1"/>
          <p:nvPr/>
        </p:nvSpPr>
        <p:spPr>
          <a:xfrm>
            <a:off x="16882" y="6608384"/>
            <a:ext cx="49269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Grupo de Estudos Musicais - Método Simplificado de Aprendizagem Musical</a:t>
            </a:r>
            <a:endParaRPr lang="pt-BR" dirty="0"/>
          </a:p>
        </p:txBody>
      </p:sp>
      <p:pic>
        <p:nvPicPr>
          <p:cNvPr id="3" name="Imagem 2" descr="Ícone&#10;&#10;Descrição gerada automaticamente">
            <a:extLst>
              <a:ext uri="{FF2B5EF4-FFF2-40B4-BE49-F238E27FC236}">
                <a16:creationId xmlns:a16="http://schemas.microsoft.com/office/drawing/2014/main" id="{8593DDDD-A58B-A74E-A787-DEB7C52744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4" y="159598"/>
            <a:ext cx="912864" cy="912864"/>
          </a:xfrm>
          <a:prstGeom prst="rect">
            <a:avLst/>
          </a:prstGeom>
        </p:spPr>
      </p:pic>
      <p:pic>
        <p:nvPicPr>
          <p:cNvPr id="4" name="Gráfico 3" descr="Gesto de espera estrutura de tópicos">
            <a:extLst>
              <a:ext uri="{FF2B5EF4-FFF2-40B4-BE49-F238E27FC236}">
                <a16:creationId xmlns:a16="http://schemas.microsoft.com/office/drawing/2014/main" id="{3779E661-5D41-4A3D-E539-8811697E38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0" y="0"/>
            <a:ext cx="550800" cy="550800"/>
          </a:xfrm>
          <a:prstGeom prst="rect">
            <a:avLst/>
          </a:prstGeom>
        </p:spPr>
      </p:pic>
      <p:pic>
        <p:nvPicPr>
          <p:cNvPr id="5" name="Gráfico 4" descr="Selo Tick1 estrutura de tópicos">
            <a:extLst>
              <a:ext uri="{FF2B5EF4-FFF2-40B4-BE49-F238E27FC236}">
                <a16:creationId xmlns:a16="http://schemas.microsoft.com/office/drawing/2014/main" id="{2C6882D4-66CB-E8A1-ACA6-864CD195E6C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0" y="0"/>
            <a:ext cx="550800" cy="550800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0B74339D-CC5C-D2DA-3E15-2249446E591A}"/>
              </a:ext>
            </a:extLst>
          </p:cNvPr>
          <p:cNvSpPr/>
          <p:nvPr/>
        </p:nvSpPr>
        <p:spPr>
          <a:xfrm>
            <a:off x="279273" y="4581128"/>
            <a:ext cx="11633454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400" dirty="0"/>
              <a:t>Para os movimentos de condução, o candidato deve considerar duas importantes orientações...</a:t>
            </a:r>
          </a:p>
        </p:txBody>
      </p:sp>
      <p:pic>
        <p:nvPicPr>
          <p:cNvPr id="8" name="Gráfico 7" descr="Seta circular estrutura de tópicos">
            <a:extLst>
              <a:ext uri="{FF2B5EF4-FFF2-40B4-BE49-F238E27FC236}">
                <a16:creationId xmlns:a16="http://schemas.microsoft.com/office/drawing/2014/main" id="{7E351B88-1846-9264-4FEE-35CBBA12913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0" y="0"/>
            <a:ext cx="550800" cy="55080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5014B979-B63A-8F37-0A97-D31F0AA550C3}"/>
              </a:ext>
            </a:extLst>
          </p:cNvPr>
          <p:cNvSpPr txBox="1"/>
          <p:nvPr/>
        </p:nvSpPr>
        <p:spPr>
          <a:xfrm>
            <a:off x="10244800" y="6596049"/>
            <a:ext cx="19472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1º Período - Fase 3 - Aula 12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89653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>
            <a:extLst>
              <a:ext uri="{FF2B5EF4-FFF2-40B4-BE49-F238E27FC236}">
                <a16:creationId xmlns:a16="http://schemas.microsoft.com/office/drawing/2014/main" id="{8E26CCED-7187-B675-0F86-C791FB633BBF}"/>
              </a:ext>
            </a:extLst>
          </p:cNvPr>
          <p:cNvSpPr/>
          <p:nvPr/>
        </p:nvSpPr>
        <p:spPr>
          <a:xfrm>
            <a:off x="367200" y="1306800"/>
            <a:ext cx="116334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/>
              <a:t>1. </a:t>
            </a:r>
            <a:r>
              <a:rPr lang="pt-BR" sz="2400" dirty="0">
                <a:solidFill>
                  <a:schemeClr val="accent6">
                    <a:lumMod val="75000"/>
                  </a:schemeClr>
                </a:solidFill>
              </a:rPr>
              <a:t>Janela de movimento </a:t>
            </a:r>
            <a:r>
              <a:rPr lang="pt-BR" sz="2400" dirty="0"/>
              <a:t>- é a limitação do espaço utilizado para os movimentos de condução. O candidato não deve fazer movimentos pequenos, nem exagerados. Podemos imaginar esse espaço (limite) como uma janela a nossa frente - todos os movimentos devem ser realizados dentro desse limite.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C7E06110-59CC-E100-7040-6F3971CFE5EA}"/>
              </a:ext>
            </a:extLst>
          </p:cNvPr>
          <p:cNvSpPr/>
          <p:nvPr/>
        </p:nvSpPr>
        <p:spPr>
          <a:xfrm>
            <a:off x="1127448" y="182512"/>
            <a:ext cx="10873208" cy="86703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E59B054D-5E68-39DE-8B6F-36697C7949C2}"/>
              </a:ext>
            </a:extLst>
          </p:cNvPr>
          <p:cNvSpPr/>
          <p:nvPr/>
        </p:nvSpPr>
        <p:spPr>
          <a:xfrm>
            <a:off x="1520680" y="286562"/>
            <a:ext cx="103039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3200" dirty="0"/>
              <a:t>3.3 - Movimentos de condução para solfejo</a:t>
            </a:r>
            <a:endParaRPr lang="pt-BR" sz="2000" dirty="0"/>
          </a:p>
        </p:txBody>
      </p:sp>
      <p:sp>
        <p:nvSpPr>
          <p:cNvPr id="23" name="Espaço Reservado para Número de Slide 10">
            <a:extLst>
              <a:ext uri="{FF2B5EF4-FFF2-40B4-BE49-F238E27FC236}">
                <a16:creationId xmlns:a16="http://schemas.microsoft.com/office/drawing/2014/main" id="{28FB87F9-B580-5C9A-5E7B-B88BC0C08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60000" y="6588000"/>
            <a:ext cx="360000" cy="360000"/>
          </a:xfrm>
        </p:spPr>
        <p:txBody>
          <a:bodyPr/>
          <a:lstStyle/>
          <a:p>
            <a:fld id="{EC570B05-294A-4AFA-A3FB-20A9A2E3CEC5}" type="slidenum">
              <a:rPr lang="pt-BR" smtClean="0"/>
              <a:pPr/>
              <a:t>5</a:t>
            </a:fld>
            <a:endParaRPr lang="pt-BR" dirty="0"/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2C0A4A4F-4928-DDA7-3F2F-FC8D382D7AC5}"/>
              </a:ext>
            </a:extLst>
          </p:cNvPr>
          <p:cNvSpPr txBox="1"/>
          <p:nvPr/>
        </p:nvSpPr>
        <p:spPr>
          <a:xfrm>
            <a:off x="16882" y="6608384"/>
            <a:ext cx="49269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Grupo de Estudos Musicais - Método Simplificado de Aprendizagem Musical</a:t>
            </a:r>
            <a:endParaRPr lang="pt-BR" dirty="0"/>
          </a:p>
        </p:txBody>
      </p:sp>
      <p:pic>
        <p:nvPicPr>
          <p:cNvPr id="3" name="Imagem 2" descr="Ícone&#10;&#10;Descrição gerada automaticamente">
            <a:extLst>
              <a:ext uri="{FF2B5EF4-FFF2-40B4-BE49-F238E27FC236}">
                <a16:creationId xmlns:a16="http://schemas.microsoft.com/office/drawing/2014/main" id="{8593DDDD-A58B-A74E-A787-DEB7C52744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4" y="159598"/>
            <a:ext cx="912864" cy="912864"/>
          </a:xfrm>
          <a:prstGeom prst="rect">
            <a:avLst/>
          </a:prstGeom>
        </p:spPr>
      </p:pic>
      <p:pic>
        <p:nvPicPr>
          <p:cNvPr id="5" name="Gráfico 4" descr="Selo Tick1 estrutura de tópicos">
            <a:extLst>
              <a:ext uri="{FF2B5EF4-FFF2-40B4-BE49-F238E27FC236}">
                <a16:creationId xmlns:a16="http://schemas.microsoft.com/office/drawing/2014/main" id="{2C6882D4-66CB-E8A1-ACA6-864CD195E6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0" y="0"/>
            <a:ext cx="550800" cy="550800"/>
          </a:xfrm>
          <a:prstGeom prst="rect">
            <a:avLst/>
          </a:prstGeom>
        </p:spPr>
      </p:pic>
      <p:pic>
        <p:nvPicPr>
          <p:cNvPr id="8" name="Gráfico 7" descr="Seta circular estrutura de tópicos">
            <a:extLst>
              <a:ext uri="{FF2B5EF4-FFF2-40B4-BE49-F238E27FC236}">
                <a16:creationId xmlns:a16="http://schemas.microsoft.com/office/drawing/2014/main" id="{7E351B88-1846-9264-4FEE-35CBBA12913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0" y="0"/>
            <a:ext cx="550800" cy="55080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B9D71448-1CC2-EC17-B299-55040F3B4E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37789" y="2996952"/>
            <a:ext cx="3716422" cy="3406203"/>
          </a:xfrm>
          <a:prstGeom prst="rect">
            <a:avLst/>
          </a:prstGeom>
        </p:spPr>
      </p:pic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F2C16420-7908-9AC5-DAAD-64B96FFAABBC}"/>
              </a:ext>
            </a:extLst>
          </p:cNvPr>
          <p:cNvCxnSpPr/>
          <p:nvPr/>
        </p:nvCxnSpPr>
        <p:spPr>
          <a:xfrm>
            <a:off x="6168008" y="3444240"/>
            <a:ext cx="1656184" cy="0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0479F4BD-D0AE-EB94-B535-68176F5D0747}"/>
              </a:ext>
            </a:extLst>
          </p:cNvPr>
          <p:cNvCxnSpPr>
            <a:cxnSpLocks/>
          </p:cNvCxnSpPr>
          <p:nvPr/>
        </p:nvCxnSpPr>
        <p:spPr>
          <a:xfrm>
            <a:off x="6183248" y="3429000"/>
            <a:ext cx="0" cy="1080120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25408D0A-E4DD-E1D0-79AF-392A90F48997}"/>
              </a:ext>
            </a:extLst>
          </p:cNvPr>
          <p:cNvCxnSpPr>
            <a:cxnSpLocks/>
          </p:cNvCxnSpPr>
          <p:nvPr/>
        </p:nvCxnSpPr>
        <p:spPr>
          <a:xfrm>
            <a:off x="6183248" y="4808582"/>
            <a:ext cx="0" cy="564634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D31A94F5-C038-5383-E6C8-2AC24A755FE4}"/>
              </a:ext>
            </a:extLst>
          </p:cNvPr>
          <p:cNvCxnSpPr>
            <a:cxnSpLocks/>
          </p:cNvCxnSpPr>
          <p:nvPr/>
        </p:nvCxnSpPr>
        <p:spPr>
          <a:xfrm>
            <a:off x="7797522" y="3425190"/>
            <a:ext cx="0" cy="2452082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30C19F38-1B96-DB31-01E5-206A605DB0F3}"/>
              </a:ext>
            </a:extLst>
          </p:cNvPr>
          <p:cNvCxnSpPr>
            <a:cxnSpLocks/>
          </p:cNvCxnSpPr>
          <p:nvPr/>
        </p:nvCxnSpPr>
        <p:spPr>
          <a:xfrm>
            <a:off x="6175628" y="5377026"/>
            <a:ext cx="1629514" cy="504056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3CE5DDAD-1182-9507-BE66-B18F5FFD9851}"/>
              </a:ext>
            </a:extLst>
          </p:cNvPr>
          <p:cNvSpPr txBox="1"/>
          <p:nvPr/>
        </p:nvSpPr>
        <p:spPr>
          <a:xfrm>
            <a:off x="10244800" y="6596049"/>
            <a:ext cx="19472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1º Período - Fase 3 - Aula 12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71983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24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4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4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4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4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>
            <a:extLst>
              <a:ext uri="{FF2B5EF4-FFF2-40B4-BE49-F238E27FC236}">
                <a16:creationId xmlns:a16="http://schemas.microsoft.com/office/drawing/2014/main" id="{BF920FCE-8B24-01C5-A32F-B47F3A75D6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4049" y="1844824"/>
            <a:ext cx="2848833" cy="2529619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8E26CCED-7187-B675-0F86-C791FB633BBF}"/>
              </a:ext>
            </a:extLst>
          </p:cNvPr>
          <p:cNvSpPr/>
          <p:nvPr/>
        </p:nvSpPr>
        <p:spPr>
          <a:xfrm>
            <a:off x="367200" y="1306800"/>
            <a:ext cx="116334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/>
              <a:t>Sobre a utilização da </a:t>
            </a:r>
            <a:r>
              <a:rPr lang="pt-BR" sz="2400" dirty="0">
                <a:solidFill>
                  <a:schemeClr val="accent6">
                    <a:lumMod val="75000"/>
                  </a:schemeClr>
                </a:solidFill>
              </a:rPr>
              <a:t>janela de movimento</a:t>
            </a:r>
            <a:r>
              <a:rPr lang="pt-BR" sz="2400" dirty="0"/>
              <a:t> - faça sempre a condução do solfejo dentro da janela de movimento, utilizando sua maior parte.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C7E06110-59CC-E100-7040-6F3971CFE5EA}"/>
              </a:ext>
            </a:extLst>
          </p:cNvPr>
          <p:cNvSpPr/>
          <p:nvPr/>
        </p:nvSpPr>
        <p:spPr>
          <a:xfrm>
            <a:off x="1127448" y="182512"/>
            <a:ext cx="10873208" cy="86703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E59B054D-5E68-39DE-8B6F-36697C7949C2}"/>
              </a:ext>
            </a:extLst>
          </p:cNvPr>
          <p:cNvSpPr/>
          <p:nvPr/>
        </p:nvSpPr>
        <p:spPr>
          <a:xfrm>
            <a:off x="1520680" y="286562"/>
            <a:ext cx="103039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3200" dirty="0"/>
              <a:t>3.3 - Movimentos de condução para solfejo</a:t>
            </a:r>
            <a:endParaRPr lang="pt-BR" sz="2000" dirty="0"/>
          </a:p>
        </p:txBody>
      </p:sp>
      <p:sp>
        <p:nvSpPr>
          <p:cNvPr id="23" name="Espaço Reservado para Número de Slide 10">
            <a:extLst>
              <a:ext uri="{FF2B5EF4-FFF2-40B4-BE49-F238E27FC236}">
                <a16:creationId xmlns:a16="http://schemas.microsoft.com/office/drawing/2014/main" id="{28FB87F9-B580-5C9A-5E7B-B88BC0C08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60000" y="6588000"/>
            <a:ext cx="360000" cy="360000"/>
          </a:xfrm>
        </p:spPr>
        <p:txBody>
          <a:bodyPr/>
          <a:lstStyle/>
          <a:p>
            <a:fld id="{EC570B05-294A-4AFA-A3FB-20A9A2E3CEC5}" type="slidenum">
              <a:rPr lang="pt-BR" smtClean="0"/>
              <a:pPr/>
              <a:t>6</a:t>
            </a:fld>
            <a:endParaRPr lang="pt-BR" dirty="0"/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2C0A4A4F-4928-DDA7-3F2F-FC8D382D7AC5}"/>
              </a:ext>
            </a:extLst>
          </p:cNvPr>
          <p:cNvSpPr txBox="1"/>
          <p:nvPr/>
        </p:nvSpPr>
        <p:spPr>
          <a:xfrm>
            <a:off x="16882" y="6608384"/>
            <a:ext cx="49269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Grupo de Estudos Musicais - Método Simplificado de Aprendizagem Musical</a:t>
            </a:r>
            <a:endParaRPr lang="pt-BR" dirty="0"/>
          </a:p>
        </p:txBody>
      </p:sp>
      <p:pic>
        <p:nvPicPr>
          <p:cNvPr id="3" name="Imagem 2" descr="Ícone&#10;&#10;Descrição gerada automaticamente">
            <a:extLst>
              <a:ext uri="{FF2B5EF4-FFF2-40B4-BE49-F238E27FC236}">
                <a16:creationId xmlns:a16="http://schemas.microsoft.com/office/drawing/2014/main" id="{8593DDDD-A58B-A74E-A787-DEB7C52744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4" y="159598"/>
            <a:ext cx="912864" cy="912864"/>
          </a:xfrm>
          <a:prstGeom prst="rect">
            <a:avLst/>
          </a:prstGeom>
        </p:spPr>
      </p:pic>
      <p:pic>
        <p:nvPicPr>
          <p:cNvPr id="5" name="Gráfico 4" descr="Selo Tick1 estrutura de tópicos">
            <a:extLst>
              <a:ext uri="{FF2B5EF4-FFF2-40B4-BE49-F238E27FC236}">
                <a16:creationId xmlns:a16="http://schemas.microsoft.com/office/drawing/2014/main" id="{2C6882D4-66CB-E8A1-ACA6-864CD195E6C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0" y="0"/>
            <a:ext cx="550800" cy="550800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B79910BD-A820-BF87-C356-D2669D3886AB}"/>
              </a:ext>
            </a:extLst>
          </p:cNvPr>
          <p:cNvSpPr/>
          <p:nvPr/>
        </p:nvSpPr>
        <p:spPr>
          <a:xfrm>
            <a:off x="1500229" y="3015850"/>
            <a:ext cx="3587659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pt-BR" sz="2800" dirty="0">
                <a:solidFill>
                  <a:schemeClr val="accent6">
                    <a:lumMod val="75000"/>
                  </a:schemeClr>
                </a:solidFill>
                <a:latin typeface="ITC Novarese Std Book" panose="020E0503030505020404" pitchFamily="34" charset="0"/>
              </a:rPr>
              <a:t>Movimentos incorretos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12BB92B8-A008-0ABB-DD0D-7021D48B58A4}"/>
              </a:ext>
            </a:extLst>
          </p:cNvPr>
          <p:cNvSpPr/>
          <p:nvPr/>
        </p:nvSpPr>
        <p:spPr>
          <a:xfrm>
            <a:off x="5999016" y="2314480"/>
            <a:ext cx="2138901" cy="1844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ED8E3530-5E8C-D720-4DDD-B21D319D75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9373" y="3398302"/>
            <a:ext cx="828261" cy="735454"/>
          </a:xfrm>
          <a:prstGeom prst="rect">
            <a:avLst/>
          </a:prstGeom>
        </p:spPr>
      </p:pic>
      <p:sp>
        <p:nvSpPr>
          <p:cNvPr id="17" name="Retângulo 16">
            <a:extLst>
              <a:ext uri="{FF2B5EF4-FFF2-40B4-BE49-F238E27FC236}">
                <a16:creationId xmlns:a16="http://schemas.microsoft.com/office/drawing/2014/main" id="{0E276A75-44C1-3439-BB8B-C523D61E3BA4}"/>
              </a:ext>
            </a:extLst>
          </p:cNvPr>
          <p:cNvSpPr/>
          <p:nvPr/>
        </p:nvSpPr>
        <p:spPr>
          <a:xfrm>
            <a:off x="8588734" y="2276872"/>
            <a:ext cx="2138901" cy="1844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9" name="Gráfico 18" descr="Gesto de espera estrutura de tópicos">
            <a:extLst>
              <a:ext uri="{FF2B5EF4-FFF2-40B4-BE49-F238E27FC236}">
                <a16:creationId xmlns:a16="http://schemas.microsoft.com/office/drawing/2014/main" id="{8BFC70A0-5301-DA04-AFC3-D9340266751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0" y="0"/>
            <a:ext cx="550800" cy="55080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CF9FE29A-7977-55C3-8519-D842ED9FF9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3290" y="4459166"/>
            <a:ext cx="2094871" cy="1860139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D748023F-B9C9-439F-D33D-64951345EA8F}"/>
              </a:ext>
            </a:extLst>
          </p:cNvPr>
          <p:cNvSpPr/>
          <p:nvPr/>
        </p:nvSpPr>
        <p:spPr>
          <a:xfrm>
            <a:off x="1488545" y="5202144"/>
            <a:ext cx="3353799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pt-BR" sz="2800" dirty="0">
                <a:solidFill>
                  <a:srgbClr val="00B0F0"/>
                </a:solidFill>
                <a:latin typeface="ITC Novarese Std Book" panose="020E0503030505020404" pitchFamily="34" charset="0"/>
              </a:rPr>
              <a:t>Movimentos corretos</a:t>
            </a: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8C728E9B-0DB5-22E5-D086-61033D3F1350}"/>
              </a:ext>
            </a:extLst>
          </p:cNvPr>
          <p:cNvSpPr/>
          <p:nvPr/>
        </p:nvSpPr>
        <p:spPr>
          <a:xfrm>
            <a:off x="5987332" y="4455857"/>
            <a:ext cx="2138901" cy="1844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2" name="Imagem 21">
            <a:extLst>
              <a:ext uri="{FF2B5EF4-FFF2-40B4-BE49-F238E27FC236}">
                <a16:creationId xmlns:a16="http://schemas.microsoft.com/office/drawing/2014/main" id="{3CE73072-7294-92E3-606F-F469E63520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6219" y="4960815"/>
            <a:ext cx="1501416" cy="1333181"/>
          </a:xfrm>
          <a:prstGeom prst="rect">
            <a:avLst/>
          </a:prstGeom>
        </p:spPr>
      </p:pic>
      <p:sp>
        <p:nvSpPr>
          <p:cNvPr id="25" name="Retângulo 24">
            <a:extLst>
              <a:ext uri="{FF2B5EF4-FFF2-40B4-BE49-F238E27FC236}">
                <a16:creationId xmlns:a16="http://schemas.microsoft.com/office/drawing/2014/main" id="{26382BA2-26FF-0BC5-8C2A-B6DB2FF4D2B6}"/>
              </a:ext>
            </a:extLst>
          </p:cNvPr>
          <p:cNvSpPr/>
          <p:nvPr/>
        </p:nvSpPr>
        <p:spPr>
          <a:xfrm>
            <a:off x="8588734" y="4437112"/>
            <a:ext cx="2138901" cy="1844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7AC80F4-3AC9-CBC9-7CD2-ED53B807172B}"/>
              </a:ext>
            </a:extLst>
          </p:cNvPr>
          <p:cNvSpPr txBox="1"/>
          <p:nvPr/>
        </p:nvSpPr>
        <p:spPr>
          <a:xfrm>
            <a:off x="10244800" y="6596049"/>
            <a:ext cx="19472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1º Período - Fase 3 - Aula 12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04697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7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0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3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6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9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0" grpId="0"/>
      <p:bldP spid="10" grpId="1"/>
      <p:bldP spid="11" grpId="0" animBg="1"/>
      <p:bldP spid="11" grpId="1" animBg="1"/>
      <p:bldP spid="17" grpId="0" animBg="1"/>
      <p:bldP spid="17" grpId="1" animBg="1"/>
      <p:bldP spid="9" grpId="0"/>
      <p:bldP spid="20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>
            <a:extLst>
              <a:ext uri="{FF2B5EF4-FFF2-40B4-BE49-F238E27FC236}">
                <a16:creationId xmlns:a16="http://schemas.microsoft.com/office/drawing/2014/main" id="{8E26CCED-7187-B675-0F86-C791FB633BBF}"/>
              </a:ext>
            </a:extLst>
          </p:cNvPr>
          <p:cNvSpPr/>
          <p:nvPr/>
        </p:nvSpPr>
        <p:spPr>
          <a:xfrm>
            <a:off x="367200" y="1306800"/>
            <a:ext cx="116334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/>
              <a:t>2. </a:t>
            </a:r>
            <a:r>
              <a:rPr lang="pt-BR" sz="2400" dirty="0">
                <a:solidFill>
                  <a:schemeClr val="accent6">
                    <a:lumMod val="75000"/>
                  </a:schemeClr>
                </a:solidFill>
              </a:rPr>
              <a:t>Mesa invisível </a:t>
            </a:r>
            <a:r>
              <a:rPr lang="pt-BR" sz="2400" dirty="0"/>
              <a:t>- cada um dos movimentos deve ser feito como se a mão tocasse uma superfície rígida, invisível. 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C7E06110-59CC-E100-7040-6F3971CFE5EA}"/>
              </a:ext>
            </a:extLst>
          </p:cNvPr>
          <p:cNvSpPr/>
          <p:nvPr/>
        </p:nvSpPr>
        <p:spPr>
          <a:xfrm>
            <a:off x="1127448" y="182512"/>
            <a:ext cx="10873208" cy="86703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E59B054D-5E68-39DE-8B6F-36697C7949C2}"/>
              </a:ext>
            </a:extLst>
          </p:cNvPr>
          <p:cNvSpPr/>
          <p:nvPr/>
        </p:nvSpPr>
        <p:spPr>
          <a:xfrm>
            <a:off x="1520680" y="286562"/>
            <a:ext cx="103039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3200" dirty="0"/>
              <a:t>3.3 - Movimentos de condução para solfejo</a:t>
            </a:r>
            <a:endParaRPr lang="pt-BR" sz="2000" dirty="0"/>
          </a:p>
        </p:txBody>
      </p:sp>
      <p:sp>
        <p:nvSpPr>
          <p:cNvPr id="23" name="Espaço Reservado para Número de Slide 10">
            <a:extLst>
              <a:ext uri="{FF2B5EF4-FFF2-40B4-BE49-F238E27FC236}">
                <a16:creationId xmlns:a16="http://schemas.microsoft.com/office/drawing/2014/main" id="{28FB87F9-B580-5C9A-5E7B-B88BC0C08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60000" y="6588000"/>
            <a:ext cx="360000" cy="360000"/>
          </a:xfrm>
        </p:spPr>
        <p:txBody>
          <a:bodyPr/>
          <a:lstStyle/>
          <a:p>
            <a:fld id="{EC570B05-294A-4AFA-A3FB-20A9A2E3CEC5}" type="slidenum">
              <a:rPr lang="pt-BR" smtClean="0"/>
              <a:pPr/>
              <a:t>7</a:t>
            </a:fld>
            <a:endParaRPr lang="pt-BR" dirty="0"/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2C0A4A4F-4928-DDA7-3F2F-FC8D382D7AC5}"/>
              </a:ext>
            </a:extLst>
          </p:cNvPr>
          <p:cNvSpPr txBox="1"/>
          <p:nvPr/>
        </p:nvSpPr>
        <p:spPr>
          <a:xfrm>
            <a:off x="16882" y="6608384"/>
            <a:ext cx="49269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Grupo de Estudos Musicais - Método Simplificado de Aprendizagem Musical</a:t>
            </a:r>
            <a:endParaRPr lang="pt-BR" dirty="0"/>
          </a:p>
        </p:txBody>
      </p:sp>
      <p:pic>
        <p:nvPicPr>
          <p:cNvPr id="3" name="Imagem 2" descr="Ícone&#10;&#10;Descrição gerada automaticamente">
            <a:extLst>
              <a:ext uri="{FF2B5EF4-FFF2-40B4-BE49-F238E27FC236}">
                <a16:creationId xmlns:a16="http://schemas.microsoft.com/office/drawing/2014/main" id="{8593DDDD-A58B-A74E-A787-DEB7C52744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4" y="159598"/>
            <a:ext cx="912864" cy="912864"/>
          </a:xfrm>
          <a:prstGeom prst="rect">
            <a:avLst/>
          </a:prstGeom>
        </p:spPr>
      </p:pic>
      <p:pic>
        <p:nvPicPr>
          <p:cNvPr id="5" name="Gráfico 4" descr="Selo Tick1 estrutura de tópicos">
            <a:extLst>
              <a:ext uri="{FF2B5EF4-FFF2-40B4-BE49-F238E27FC236}">
                <a16:creationId xmlns:a16="http://schemas.microsoft.com/office/drawing/2014/main" id="{2C6882D4-66CB-E8A1-ACA6-864CD195E6C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0" y="0"/>
            <a:ext cx="550800" cy="550800"/>
          </a:xfrm>
          <a:prstGeom prst="rect">
            <a:avLst/>
          </a:prstGeom>
        </p:spPr>
      </p:pic>
      <p:pic>
        <p:nvPicPr>
          <p:cNvPr id="19" name="Gráfico 18" descr="Gesto de espera estrutura de tópicos">
            <a:extLst>
              <a:ext uri="{FF2B5EF4-FFF2-40B4-BE49-F238E27FC236}">
                <a16:creationId xmlns:a16="http://schemas.microsoft.com/office/drawing/2014/main" id="{8BFC70A0-5301-DA04-AFC3-D9340266751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0" y="0"/>
            <a:ext cx="550800" cy="55080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A29B6CAB-65DA-7F4F-C4FD-764923AB531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1424" y="2852936"/>
            <a:ext cx="3672992" cy="2642667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F9834970-CBF2-05A8-BB42-9D0E98721B66}"/>
              </a:ext>
            </a:extLst>
          </p:cNvPr>
          <p:cNvSpPr txBox="1"/>
          <p:nvPr/>
        </p:nvSpPr>
        <p:spPr>
          <a:xfrm>
            <a:off x="5231905" y="2852936"/>
            <a:ext cx="6768752" cy="3693319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00B0F0"/>
                </a:solidFill>
              </a:rPr>
              <a:t>MOVIMENTOS DE PULSAÇÃO NO PÉ</a:t>
            </a:r>
          </a:p>
          <a:p>
            <a:pPr algn="ctr"/>
            <a:r>
              <a:rPr lang="pt-BR" dirty="0">
                <a:solidFill>
                  <a:srgbClr val="00B0F0"/>
                </a:solidFill>
              </a:rPr>
              <a:t>O candidato nesta fase do aprendizado, até que consiga desenvolver a marcação mental da pulsação, pode realizar movimentos no pé para auxiliar; contudo, não deve adquirir o hábito de fazer movimentos muito fortes, nem ruídos que possam ser percebidos pelos demais.</a:t>
            </a:r>
          </a:p>
          <a:p>
            <a:pPr algn="ctr"/>
            <a:endParaRPr lang="pt-BR" dirty="0">
              <a:solidFill>
                <a:srgbClr val="00B0F0"/>
              </a:solidFill>
            </a:endParaRPr>
          </a:p>
          <a:p>
            <a:pPr algn="ctr"/>
            <a:r>
              <a:rPr lang="pt-BR" dirty="0">
                <a:solidFill>
                  <a:srgbClr val="00B0F0"/>
                </a:solidFill>
              </a:rPr>
              <a:t>É recomendado que tais movimentos sejam leves, apenas com os dedos dos pés, e nunca a planta do pé ou com o calcanhar.</a:t>
            </a:r>
          </a:p>
          <a:p>
            <a:pPr algn="ctr"/>
            <a:endParaRPr lang="pt-BR" dirty="0">
              <a:solidFill>
                <a:srgbClr val="00B0F0"/>
              </a:solidFill>
            </a:endParaRPr>
          </a:p>
          <a:p>
            <a:pPr algn="ctr"/>
            <a:r>
              <a:rPr lang="pt-BR" dirty="0">
                <a:solidFill>
                  <a:srgbClr val="00B0F0"/>
                </a:solidFill>
              </a:rPr>
              <a:t>Conforme veremos adiante, recomenda-se, ainda, que esses movimentos sejam executados com a ajuda do metrônomo (equipamento ou aplicativo para aparelhos celulares), na fase das leituras rítmica e métrica, do solfejo e da execução do instrumento.</a:t>
            </a:r>
          </a:p>
        </p:txBody>
      </p:sp>
      <p:sp>
        <p:nvSpPr>
          <p:cNvPr id="22" name="Fluxograma: Conector 21">
            <a:extLst>
              <a:ext uri="{FF2B5EF4-FFF2-40B4-BE49-F238E27FC236}">
                <a16:creationId xmlns:a16="http://schemas.microsoft.com/office/drawing/2014/main" id="{E3BBB359-AA1A-087A-61CF-2A53C7957BEC}"/>
              </a:ext>
            </a:extLst>
          </p:cNvPr>
          <p:cNvSpPr/>
          <p:nvPr/>
        </p:nvSpPr>
        <p:spPr>
          <a:xfrm>
            <a:off x="8133928" y="1891185"/>
            <a:ext cx="914400" cy="889743"/>
          </a:xfrm>
          <a:prstGeom prst="flowChartConnector">
            <a:avLst/>
          </a:prstGeom>
          <a:solidFill>
            <a:srgbClr val="00B0F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highlight>
                <a:srgbClr val="00FFFF"/>
              </a:highlight>
            </a:endParaRPr>
          </a:p>
        </p:txBody>
      </p:sp>
      <p:pic>
        <p:nvPicPr>
          <p:cNvPr id="25" name="Gráfico 24" descr="Lâmpada e engrenagem estrutura de tópicos">
            <a:extLst>
              <a:ext uri="{FF2B5EF4-FFF2-40B4-BE49-F238E27FC236}">
                <a16:creationId xmlns:a16="http://schemas.microsoft.com/office/drawing/2014/main" id="{2E2913D1-1938-90BC-B554-75AEB8EAB6A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8282416" y="2027818"/>
            <a:ext cx="627585" cy="627585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C6420B8E-1E96-C101-B296-4DD6135F1502}"/>
              </a:ext>
            </a:extLst>
          </p:cNvPr>
          <p:cNvSpPr txBox="1"/>
          <p:nvPr/>
        </p:nvSpPr>
        <p:spPr>
          <a:xfrm>
            <a:off x="10244800" y="6596049"/>
            <a:ext cx="19472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1º Período - Fase 3 - Aula 12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7395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>
            <a:extLst>
              <a:ext uri="{FF2B5EF4-FFF2-40B4-BE49-F238E27FC236}">
                <a16:creationId xmlns:a16="http://schemas.microsoft.com/office/drawing/2014/main" id="{8E26CCED-7187-B675-0F86-C791FB633BBF}"/>
              </a:ext>
            </a:extLst>
          </p:cNvPr>
          <p:cNvSpPr/>
          <p:nvPr/>
        </p:nvSpPr>
        <p:spPr>
          <a:xfrm>
            <a:off x="367200" y="1306800"/>
            <a:ext cx="1163345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/>
              <a:t>Para executar os exercícios de leitura rítmica, métrica e solfejo em que o compasso seja      , o candidato deverá utilizar o movimento de condução de solfejo abaixo indicado. Cada tempo equivale a um movimento.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Para os candidatos destros, no movimento em 4, </a:t>
            </a:r>
            <a:r>
              <a:rPr lang="pt-BR" sz="2000" b="1" dirty="0"/>
              <a:t>o primeiro movimento começa no ponto 1 (centro)</a:t>
            </a:r>
            <a:r>
              <a:rPr lang="pt-BR" sz="2000" dirty="0"/>
              <a:t>, embaixo, e termina quando chega no </a:t>
            </a:r>
            <a:r>
              <a:rPr lang="pt-BR" sz="2000" b="1" dirty="0">
                <a:solidFill>
                  <a:schemeClr val="accent4">
                    <a:lumMod val="75000"/>
                  </a:schemeClr>
                </a:solidFill>
              </a:rPr>
              <a:t>ponto 2</a:t>
            </a:r>
            <a:r>
              <a:rPr lang="pt-BR" sz="2000" dirty="0"/>
              <a:t>, à esquerda. </a:t>
            </a:r>
            <a:r>
              <a:rPr lang="pt-BR" sz="2000" b="1" dirty="0">
                <a:solidFill>
                  <a:schemeClr val="accent4">
                    <a:lumMod val="75000"/>
                  </a:schemeClr>
                </a:solidFill>
              </a:rPr>
              <a:t>O segundo movimento começa no ponto 2</a:t>
            </a:r>
            <a:r>
              <a:rPr lang="pt-BR" sz="2000" dirty="0"/>
              <a:t>, e termina no </a:t>
            </a:r>
            <a:r>
              <a:rPr lang="pt-BR" sz="2000" b="1" dirty="0">
                <a:solidFill>
                  <a:srgbClr val="00B050"/>
                </a:solidFill>
              </a:rPr>
              <a:t>ponto 3</a:t>
            </a:r>
            <a:r>
              <a:rPr lang="pt-BR" sz="2000" dirty="0"/>
              <a:t>, à direita. </a:t>
            </a:r>
            <a:r>
              <a:rPr lang="pt-BR" sz="2000" b="1" dirty="0">
                <a:solidFill>
                  <a:srgbClr val="00B050"/>
                </a:solidFill>
              </a:rPr>
              <a:t>O terceiro movimento </a:t>
            </a:r>
            <a:r>
              <a:rPr lang="pt-BR" sz="2000" dirty="0"/>
              <a:t>começa no </a:t>
            </a:r>
            <a:r>
              <a:rPr lang="pt-BR" sz="2000" b="1" dirty="0">
                <a:solidFill>
                  <a:srgbClr val="00B050"/>
                </a:solidFill>
              </a:rPr>
              <a:t>ponto 3</a:t>
            </a:r>
            <a:r>
              <a:rPr lang="pt-BR" sz="2000" dirty="0"/>
              <a:t> e termina no  </a:t>
            </a:r>
            <a:r>
              <a:rPr lang="pt-BR" sz="2000" b="1" dirty="0">
                <a:solidFill>
                  <a:srgbClr val="FF0000"/>
                </a:solidFill>
              </a:rPr>
              <a:t>ponto 4</a:t>
            </a:r>
            <a:r>
              <a:rPr lang="pt-BR" sz="2000" dirty="0"/>
              <a:t>. </a:t>
            </a:r>
            <a:r>
              <a:rPr lang="pt-BR" sz="2000" b="1" dirty="0">
                <a:solidFill>
                  <a:srgbClr val="FF0000"/>
                </a:solidFill>
              </a:rPr>
              <a:t>O quarto movimento </a:t>
            </a:r>
            <a:r>
              <a:rPr lang="pt-BR" sz="2000" dirty="0"/>
              <a:t>começa no </a:t>
            </a:r>
            <a:r>
              <a:rPr lang="pt-BR" sz="2000" b="1" dirty="0">
                <a:solidFill>
                  <a:srgbClr val="FF0000"/>
                </a:solidFill>
              </a:rPr>
              <a:t>ponto 4</a:t>
            </a:r>
            <a:r>
              <a:rPr lang="pt-BR" sz="2000" dirty="0"/>
              <a:t> e termina no  </a:t>
            </a:r>
            <a:r>
              <a:rPr lang="pt-BR" sz="2000" b="1" dirty="0"/>
              <a:t>ponto 1 (centro)</a:t>
            </a:r>
            <a:r>
              <a:rPr lang="pt-BR" sz="2000" dirty="0"/>
              <a:t>.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>
                <a:solidFill>
                  <a:schemeClr val="accent6">
                    <a:lumMod val="75000"/>
                  </a:schemeClr>
                </a:solidFill>
              </a:rPr>
              <a:t>Para o início do primeiro movimento, posicionamos a mão na altura do peito e direcionamos a mão para o ponto 1.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E74219BD-7080-DA50-BF50-94A80C4ABC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0376" y="1255283"/>
            <a:ext cx="290268" cy="517042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C7E06110-59CC-E100-7040-6F3971CFE5EA}"/>
              </a:ext>
            </a:extLst>
          </p:cNvPr>
          <p:cNvSpPr/>
          <p:nvPr/>
        </p:nvSpPr>
        <p:spPr>
          <a:xfrm>
            <a:off x="1127448" y="182512"/>
            <a:ext cx="10873208" cy="86703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E59B054D-5E68-39DE-8B6F-36697C7949C2}"/>
              </a:ext>
            </a:extLst>
          </p:cNvPr>
          <p:cNvSpPr/>
          <p:nvPr/>
        </p:nvSpPr>
        <p:spPr>
          <a:xfrm>
            <a:off x="1520680" y="286562"/>
            <a:ext cx="103039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3200" dirty="0"/>
              <a:t>3.4 - Movimento de solfejo em 4</a:t>
            </a:r>
            <a:endParaRPr lang="pt-BR" sz="2000" dirty="0"/>
          </a:p>
        </p:txBody>
      </p:sp>
      <p:sp>
        <p:nvSpPr>
          <p:cNvPr id="23" name="Espaço Reservado para Número de Slide 10">
            <a:extLst>
              <a:ext uri="{FF2B5EF4-FFF2-40B4-BE49-F238E27FC236}">
                <a16:creationId xmlns:a16="http://schemas.microsoft.com/office/drawing/2014/main" id="{28FB87F9-B580-5C9A-5E7B-B88BC0C08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60000" y="6588000"/>
            <a:ext cx="360000" cy="360000"/>
          </a:xfrm>
        </p:spPr>
        <p:txBody>
          <a:bodyPr/>
          <a:lstStyle/>
          <a:p>
            <a:fld id="{EC570B05-294A-4AFA-A3FB-20A9A2E3CEC5}" type="slidenum">
              <a:rPr lang="pt-BR" smtClean="0"/>
              <a:pPr/>
              <a:t>8</a:t>
            </a:fld>
            <a:endParaRPr lang="pt-BR" dirty="0"/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2C0A4A4F-4928-DDA7-3F2F-FC8D382D7AC5}"/>
              </a:ext>
            </a:extLst>
          </p:cNvPr>
          <p:cNvSpPr txBox="1"/>
          <p:nvPr/>
        </p:nvSpPr>
        <p:spPr>
          <a:xfrm>
            <a:off x="16882" y="6608384"/>
            <a:ext cx="49269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Grupo de Estudos Musicais - Método Simplificado de Aprendizagem Musical</a:t>
            </a:r>
            <a:endParaRPr lang="pt-BR" dirty="0"/>
          </a:p>
        </p:txBody>
      </p:sp>
      <p:pic>
        <p:nvPicPr>
          <p:cNvPr id="3" name="Imagem 2" descr="Ícone&#10;&#10;Descrição gerada automaticamente">
            <a:extLst>
              <a:ext uri="{FF2B5EF4-FFF2-40B4-BE49-F238E27FC236}">
                <a16:creationId xmlns:a16="http://schemas.microsoft.com/office/drawing/2014/main" id="{8593DDDD-A58B-A74E-A787-DEB7C52744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4" y="159598"/>
            <a:ext cx="912864" cy="912864"/>
          </a:xfrm>
          <a:prstGeom prst="rect">
            <a:avLst/>
          </a:prstGeom>
        </p:spPr>
      </p:pic>
      <p:pic>
        <p:nvPicPr>
          <p:cNvPr id="5" name="Gráfico 4" descr="Selo Tick1 estrutura de tópicos">
            <a:extLst>
              <a:ext uri="{FF2B5EF4-FFF2-40B4-BE49-F238E27FC236}">
                <a16:creationId xmlns:a16="http://schemas.microsoft.com/office/drawing/2014/main" id="{2C6882D4-66CB-E8A1-ACA6-864CD195E6C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0" y="0"/>
            <a:ext cx="550800" cy="550800"/>
          </a:xfrm>
          <a:prstGeom prst="rect">
            <a:avLst/>
          </a:prstGeom>
        </p:spPr>
      </p:pic>
      <p:pic>
        <p:nvPicPr>
          <p:cNvPr id="19" name="Gráfico 18" descr="Gesto de espera estrutura de tópicos">
            <a:extLst>
              <a:ext uri="{FF2B5EF4-FFF2-40B4-BE49-F238E27FC236}">
                <a16:creationId xmlns:a16="http://schemas.microsoft.com/office/drawing/2014/main" id="{8BFC70A0-5301-DA04-AFC3-D9340266751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0" y="0"/>
            <a:ext cx="550800" cy="55080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826F47BF-399A-28B7-991A-0B3D431A38C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88980" y="4552527"/>
            <a:ext cx="1946945" cy="1800000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122BE117-595E-94BF-E74B-E23222868738}"/>
              </a:ext>
            </a:extLst>
          </p:cNvPr>
          <p:cNvSpPr/>
          <p:nvPr/>
        </p:nvSpPr>
        <p:spPr>
          <a:xfrm>
            <a:off x="3093003" y="4536625"/>
            <a:ext cx="2138901" cy="184470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0929235-3C2D-01D1-721E-3EB3A5016186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7222" t="2036" r="6365" b="4712"/>
          <a:stretch/>
        </p:blipFill>
        <p:spPr>
          <a:xfrm>
            <a:off x="7181381" y="4612501"/>
            <a:ext cx="2082971" cy="1800000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9CF2E910-585F-EBE8-05B4-7DF49A5C0A31}"/>
              </a:ext>
            </a:extLst>
          </p:cNvPr>
          <p:cNvSpPr/>
          <p:nvPr/>
        </p:nvSpPr>
        <p:spPr>
          <a:xfrm>
            <a:off x="7125451" y="4536073"/>
            <a:ext cx="2138901" cy="184470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A2123CB6-52F5-7055-173D-5FFCF40A8511}"/>
              </a:ext>
            </a:extLst>
          </p:cNvPr>
          <p:cNvSpPr/>
          <p:nvPr/>
        </p:nvSpPr>
        <p:spPr>
          <a:xfrm>
            <a:off x="479377" y="4514878"/>
            <a:ext cx="22322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accent5"/>
                </a:solidFill>
                <a:latin typeface="ITC Novarese Std Book" panose="020E0503030505020404" pitchFamily="34" charset="0"/>
              </a:rPr>
              <a:t>Movimento para destros (mão direita)</a:t>
            </a:r>
            <a:endParaRPr lang="pt-BR" dirty="0">
              <a:solidFill>
                <a:schemeClr val="accent5"/>
              </a:solidFill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9396C9CA-1296-7F3D-1D14-FE4F834482A6}"/>
              </a:ext>
            </a:extLst>
          </p:cNvPr>
          <p:cNvSpPr/>
          <p:nvPr/>
        </p:nvSpPr>
        <p:spPr>
          <a:xfrm>
            <a:off x="9540295" y="4520171"/>
            <a:ext cx="24603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accent6">
                    <a:lumMod val="75000"/>
                  </a:schemeClr>
                </a:solidFill>
                <a:latin typeface="ITC Novarese Std Book" panose="020E0503030505020404" pitchFamily="34" charset="0"/>
              </a:rPr>
              <a:t>Movimento opcional para canhotos (mão esquerda)</a:t>
            </a:r>
            <a:endParaRPr lang="pt-B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1F3D04D3-3003-A27F-FF6E-86DB84525E48}"/>
              </a:ext>
            </a:extLst>
          </p:cNvPr>
          <p:cNvSpPr txBox="1"/>
          <p:nvPr/>
        </p:nvSpPr>
        <p:spPr>
          <a:xfrm>
            <a:off x="10244800" y="6596049"/>
            <a:ext cx="19472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1º Período - Fase 3 - Aula 12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39399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6" grpId="0" animBg="1"/>
      <p:bldP spid="8" grpId="0" animBg="1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>
            <a:extLst>
              <a:ext uri="{FF2B5EF4-FFF2-40B4-BE49-F238E27FC236}">
                <a16:creationId xmlns:a16="http://schemas.microsoft.com/office/drawing/2014/main" id="{8E26CCED-7187-B675-0F86-C791FB633BBF}"/>
              </a:ext>
            </a:extLst>
          </p:cNvPr>
          <p:cNvSpPr/>
          <p:nvPr/>
        </p:nvSpPr>
        <p:spPr>
          <a:xfrm>
            <a:off x="275400" y="1229322"/>
            <a:ext cx="32085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/>
              <a:t>Exercício</a:t>
            </a:r>
            <a:br>
              <a:rPr lang="pt-BR" sz="2800" dirty="0"/>
            </a:br>
            <a:r>
              <a:rPr lang="pt-BR" sz="2000" dirty="0"/>
              <a:t/>
            </a:r>
            <a:br>
              <a:rPr lang="pt-BR" sz="2000" dirty="0"/>
            </a:br>
            <a:r>
              <a:rPr lang="pt-BR" sz="2000" dirty="0"/>
              <a:t>Faça diversas vezes, </a:t>
            </a:r>
          </a:p>
          <a:p>
            <a:pPr algn="ctr"/>
            <a:r>
              <a:rPr lang="pt-BR" sz="2000" dirty="0"/>
              <a:t>de modo contínuo, o Movimento de Solfejo em 4. </a:t>
            </a:r>
            <a:br>
              <a:rPr lang="pt-BR" sz="2000" dirty="0"/>
            </a:br>
            <a:endParaRPr lang="pt-BR" sz="2000" dirty="0"/>
          </a:p>
          <a:p>
            <a:pPr algn="ctr"/>
            <a:r>
              <a:rPr lang="pt-BR" sz="2000" dirty="0"/>
              <a:t>Lembre-se das instruções passadas nos vídeos!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C7E06110-59CC-E100-7040-6F3971CFE5EA}"/>
              </a:ext>
            </a:extLst>
          </p:cNvPr>
          <p:cNvSpPr/>
          <p:nvPr/>
        </p:nvSpPr>
        <p:spPr>
          <a:xfrm>
            <a:off x="1127448" y="182512"/>
            <a:ext cx="10873208" cy="86703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E59B054D-5E68-39DE-8B6F-36697C7949C2}"/>
              </a:ext>
            </a:extLst>
          </p:cNvPr>
          <p:cNvSpPr/>
          <p:nvPr/>
        </p:nvSpPr>
        <p:spPr>
          <a:xfrm>
            <a:off x="1520680" y="286562"/>
            <a:ext cx="103039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3200" dirty="0"/>
              <a:t>3.4 - Movimento de solfejo em 4</a:t>
            </a:r>
            <a:endParaRPr lang="pt-BR" sz="2000" dirty="0"/>
          </a:p>
        </p:txBody>
      </p:sp>
      <p:sp>
        <p:nvSpPr>
          <p:cNvPr id="23" name="Espaço Reservado para Número de Slide 10">
            <a:extLst>
              <a:ext uri="{FF2B5EF4-FFF2-40B4-BE49-F238E27FC236}">
                <a16:creationId xmlns:a16="http://schemas.microsoft.com/office/drawing/2014/main" id="{28FB87F9-B580-5C9A-5E7B-B88BC0C08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60000" y="6588000"/>
            <a:ext cx="360000" cy="360000"/>
          </a:xfrm>
        </p:spPr>
        <p:txBody>
          <a:bodyPr/>
          <a:lstStyle/>
          <a:p>
            <a:fld id="{EC570B05-294A-4AFA-A3FB-20A9A2E3CEC5}" type="slidenum">
              <a:rPr lang="pt-BR" smtClean="0"/>
              <a:pPr/>
              <a:t>9</a:t>
            </a:fld>
            <a:endParaRPr lang="pt-BR" dirty="0"/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2C0A4A4F-4928-DDA7-3F2F-FC8D382D7AC5}"/>
              </a:ext>
            </a:extLst>
          </p:cNvPr>
          <p:cNvSpPr txBox="1"/>
          <p:nvPr/>
        </p:nvSpPr>
        <p:spPr>
          <a:xfrm>
            <a:off x="16882" y="6608384"/>
            <a:ext cx="49269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Grupo de Estudos Musicais - Método Simplificado de Aprendizagem Musical</a:t>
            </a:r>
            <a:endParaRPr lang="pt-BR" dirty="0"/>
          </a:p>
        </p:txBody>
      </p:sp>
      <p:pic>
        <p:nvPicPr>
          <p:cNvPr id="3" name="Imagem 2" descr="Ícone&#10;&#10;Descrição gerada automaticamente">
            <a:extLst>
              <a:ext uri="{FF2B5EF4-FFF2-40B4-BE49-F238E27FC236}">
                <a16:creationId xmlns:a16="http://schemas.microsoft.com/office/drawing/2014/main" id="{8593DDDD-A58B-A74E-A787-DEB7C52744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4" y="159598"/>
            <a:ext cx="912864" cy="912864"/>
          </a:xfrm>
          <a:prstGeom prst="rect">
            <a:avLst/>
          </a:prstGeom>
        </p:spPr>
      </p:pic>
      <p:pic>
        <p:nvPicPr>
          <p:cNvPr id="5" name="Gráfico 4" descr="Selo Tick1 estrutura de tópicos">
            <a:extLst>
              <a:ext uri="{FF2B5EF4-FFF2-40B4-BE49-F238E27FC236}">
                <a16:creationId xmlns:a16="http://schemas.microsoft.com/office/drawing/2014/main" id="{2C6882D4-66CB-E8A1-ACA6-864CD195E6C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0" y="0"/>
            <a:ext cx="550800" cy="550800"/>
          </a:xfrm>
          <a:prstGeom prst="rect">
            <a:avLst/>
          </a:prstGeom>
        </p:spPr>
      </p:pic>
      <p:pic>
        <p:nvPicPr>
          <p:cNvPr id="19" name="Gráfico 18" descr="Gesto de espera estrutura de tópicos">
            <a:extLst>
              <a:ext uri="{FF2B5EF4-FFF2-40B4-BE49-F238E27FC236}">
                <a16:creationId xmlns:a16="http://schemas.microsoft.com/office/drawing/2014/main" id="{8BFC70A0-5301-DA04-AFC3-D9340266751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0" y="0"/>
            <a:ext cx="550800" cy="550800"/>
          </a:xfrm>
          <a:prstGeom prst="rect">
            <a:avLst/>
          </a:prstGeom>
        </p:spPr>
      </p:pic>
      <p:pic>
        <p:nvPicPr>
          <p:cNvPr id="9" name="movimento em 4">
            <a:hlinkClick r:id="" action="ppaction://media"/>
            <a:extLst>
              <a:ext uri="{FF2B5EF4-FFF2-40B4-BE49-F238E27FC236}">
                <a16:creationId xmlns:a16="http://schemas.microsoft.com/office/drawing/2014/main" id="{33F4BAE5-9EA4-C9C8-5FA6-2B79392824D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10"/>
          <a:srcRect l="-24335" r="24335"/>
          <a:stretch/>
        </p:blipFill>
        <p:spPr>
          <a:xfrm>
            <a:off x="1343472" y="1153598"/>
            <a:ext cx="9763693" cy="50968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Gráfico 11" descr="Seta circular estrutura de tópicos">
            <a:extLst>
              <a:ext uri="{FF2B5EF4-FFF2-40B4-BE49-F238E27FC236}">
                <a16:creationId xmlns:a16="http://schemas.microsoft.com/office/drawing/2014/main" id="{F3A5DED8-898C-4F36-1BC9-D7436C9FB9F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0" y="0"/>
            <a:ext cx="550800" cy="550800"/>
          </a:xfrm>
          <a:prstGeom prst="rect">
            <a:avLst/>
          </a:prstGeom>
        </p:spPr>
      </p:pic>
      <p:sp>
        <p:nvSpPr>
          <p:cNvPr id="4" name="Balão de Fala: Retângulo com Cantos Arredondados 3">
            <a:extLst>
              <a:ext uri="{FF2B5EF4-FFF2-40B4-BE49-F238E27FC236}">
                <a16:creationId xmlns:a16="http://schemas.microsoft.com/office/drawing/2014/main" id="{67D6F045-F7C4-B877-7E37-8870D1625B23}"/>
              </a:ext>
            </a:extLst>
          </p:cNvPr>
          <p:cNvSpPr/>
          <p:nvPr/>
        </p:nvSpPr>
        <p:spPr>
          <a:xfrm>
            <a:off x="550800" y="5229200"/>
            <a:ext cx="2498758" cy="792088"/>
          </a:xfrm>
          <a:prstGeom prst="wedgeRoundRectCallout">
            <a:avLst>
              <a:gd name="adj1" fmla="val 71152"/>
              <a:gd name="adj2" fmla="val -70143"/>
              <a:gd name="adj3" fmla="val 1666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Clique no vídeo para reproduzir novamente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AC18C8A2-A3F4-3C3E-99D0-69DC415E14D5}"/>
              </a:ext>
            </a:extLst>
          </p:cNvPr>
          <p:cNvSpPr txBox="1"/>
          <p:nvPr/>
        </p:nvSpPr>
        <p:spPr>
          <a:xfrm>
            <a:off x="10244800" y="6596049"/>
            <a:ext cx="19472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1º Período - Fase 3 - Aula 12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9474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570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707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8207"/>
                            </p:stCondLst>
                            <p:childTnLst>
                              <p:par>
                                <p:cTn id="37" presetID="32" presetClass="emph" presetSubtype="0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78049">
                <p:cTn id="43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15" grpId="0"/>
      <p:bldP spid="4" grpId="0" animBg="1"/>
      <p:bldP spid="4" grpId="1" animBg="1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17075</TotalTime>
  <Words>1175</Words>
  <Application>Microsoft Office PowerPoint</Application>
  <PresentationFormat>Widescreen</PresentationFormat>
  <Paragraphs>147</Paragraphs>
  <Slides>13</Slides>
  <Notes>13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ITC Novarese Std Book</vt:lpstr>
      <vt:lpstr>Tema do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Convertio</cp:lastModifiedBy>
  <cp:revision>336</cp:revision>
  <dcterms:created xsi:type="dcterms:W3CDTF">2015-02-17T18:05:45Z</dcterms:created>
  <dcterms:modified xsi:type="dcterms:W3CDTF">2023-08-18T22:28:55Z</dcterms:modified>
</cp:coreProperties>
</file>